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37" r:id="rId3"/>
    <p:sldId id="364" r:id="rId4"/>
    <p:sldId id="365" r:id="rId5"/>
    <p:sldId id="833" r:id="rId6"/>
    <p:sldId id="367" r:id="rId7"/>
    <p:sldId id="368" r:id="rId8"/>
    <p:sldId id="834"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2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5" d="100"/>
          <a:sy n="95" d="100"/>
        </p:scale>
        <p:origin x="81"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3236-FF6F-4646-8723-D40A872FB7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C935A7-31D3-45F6-9D10-EEF69804B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C6CD2F-310A-434B-AAEC-B3D1B30BEC75}"/>
              </a:ext>
            </a:extLst>
          </p:cNvPr>
          <p:cNvSpPr>
            <a:spLocks noGrp="1"/>
          </p:cNvSpPr>
          <p:nvPr>
            <p:ph type="dt" sz="half" idx="10"/>
          </p:nvPr>
        </p:nvSpPr>
        <p:spPr/>
        <p:txBody>
          <a:bodyPr/>
          <a:lstStyle/>
          <a:p>
            <a:fld id="{D423A317-F77E-4428-AFEB-41376BEBA0A6}" type="datetimeFigureOut">
              <a:rPr lang="en-US" smtClean="0"/>
              <a:t>11/18/2020</a:t>
            </a:fld>
            <a:endParaRPr lang="en-US"/>
          </a:p>
        </p:txBody>
      </p:sp>
      <p:sp>
        <p:nvSpPr>
          <p:cNvPr id="5" name="Footer Placeholder 4">
            <a:extLst>
              <a:ext uri="{FF2B5EF4-FFF2-40B4-BE49-F238E27FC236}">
                <a16:creationId xmlns:a16="http://schemas.microsoft.com/office/drawing/2014/main" id="{376D4725-B36B-419D-A470-461718CF9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3FF81-357A-4901-8230-C22E5AB3D265}"/>
              </a:ext>
            </a:extLst>
          </p:cNvPr>
          <p:cNvSpPr>
            <a:spLocks noGrp="1"/>
          </p:cNvSpPr>
          <p:nvPr>
            <p:ph type="sldNum" sz="quarter" idx="12"/>
          </p:nvPr>
        </p:nvSpPr>
        <p:spPr/>
        <p:txBody>
          <a:bodyPr/>
          <a:lstStyle/>
          <a:p>
            <a:fld id="{B8E723D3-ED8C-4F29-8D44-A3A4275634CF}" type="slidenum">
              <a:rPr lang="en-US" smtClean="0"/>
              <a:t>‹#›</a:t>
            </a:fld>
            <a:endParaRPr lang="en-US"/>
          </a:p>
        </p:txBody>
      </p:sp>
    </p:spTree>
    <p:extLst>
      <p:ext uri="{BB962C8B-B14F-4D97-AF65-F5344CB8AC3E}">
        <p14:creationId xmlns:p14="http://schemas.microsoft.com/office/powerpoint/2010/main" val="427359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652E-C10A-44F2-A1BB-77266FC3EB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CEB2C6-58E8-411A-9EC9-CAC8A8122C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8CD7F-B6DD-499A-AFE6-6C6258BB4752}"/>
              </a:ext>
            </a:extLst>
          </p:cNvPr>
          <p:cNvSpPr>
            <a:spLocks noGrp="1"/>
          </p:cNvSpPr>
          <p:nvPr>
            <p:ph type="dt" sz="half" idx="10"/>
          </p:nvPr>
        </p:nvSpPr>
        <p:spPr/>
        <p:txBody>
          <a:bodyPr/>
          <a:lstStyle/>
          <a:p>
            <a:fld id="{D423A317-F77E-4428-AFEB-41376BEBA0A6}" type="datetimeFigureOut">
              <a:rPr lang="en-US" smtClean="0"/>
              <a:t>11/18/2020</a:t>
            </a:fld>
            <a:endParaRPr lang="en-US"/>
          </a:p>
        </p:txBody>
      </p:sp>
      <p:sp>
        <p:nvSpPr>
          <p:cNvPr id="5" name="Footer Placeholder 4">
            <a:extLst>
              <a:ext uri="{FF2B5EF4-FFF2-40B4-BE49-F238E27FC236}">
                <a16:creationId xmlns:a16="http://schemas.microsoft.com/office/drawing/2014/main" id="{E3BB4DE5-B9ED-43A8-9572-F6BF7AEF7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F7511-946E-47C9-9FCA-10692C1BD629}"/>
              </a:ext>
            </a:extLst>
          </p:cNvPr>
          <p:cNvSpPr>
            <a:spLocks noGrp="1"/>
          </p:cNvSpPr>
          <p:nvPr>
            <p:ph type="sldNum" sz="quarter" idx="12"/>
          </p:nvPr>
        </p:nvSpPr>
        <p:spPr/>
        <p:txBody>
          <a:bodyPr/>
          <a:lstStyle/>
          <a:p>
            <a:fld id="{B8E723D3-ED8C-4F29-8D44-A3A4275634CF}" type="slidenum">
              <a:rPr lang="en-US" smtClean="0"/>
              <a:t>‹#›</a:t>
            </a:fld>
            <a:endParaRPr lang="en-US"/>
          </a:p>
        </p:txBody>
      </p:sp>
    </p:spTree>
    <p:extLst>
      <p:ext uri="{BB962C8B-B14F-4D97-AF65-F5344CB8AC3E}">
        <p14:creationId xmlns:p14="http://schemas.microsoft.com/office/powerpoint/2010/main" val="327890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3299F5-96BF-4057-A4CC-1708724B03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99D36E-FE84-40F5-B609-822994A417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A092F-C5DD-4E28-9DC2-BD7EA0CA62FD}"/>
              </a:ext>
            </a:extLst>
          </p:cNvPr>
          <p:cNvSpPr>
            <a:spLocks noGrp="1"/>
          </p:cNvSpPr>
          <p:nvPr>
            <p:ph type="dt" sz="half" idx="10"/>
          </p:nvPr>
        </p:nvSpPr>
        <p:spPr/>
        <p:txBody>
          <a:bodyPr/>
          <a:lstStyle/>
          <a:p>
            <a:fld id="{D423A317-F77E-4428-AFEB-41376BEBA0A6}" type="datetimeFigureOut">
              <a:rPr lang="en-US" smtClean="0"/>
              <a:t>11/18/2020</a:t>
            </a:fld>
            <a:endParaRPr lang="en-US"/>
          </a:p>
        </p:txBody>
      </p:sp>
      <p:sp>
        <p:nvSpPr>
          <p:cNvPr id="5" name="Footer Placeholder 4">
            <a:extLst>
              <a:ext uri="{FF2B5EF4-FFF2-40B4-BE49-F238E27FC236}">
                <a16:creationId xmlns:a16="http://schemas.microsoft.com/office/drawing/2014/main" id="{3C2A5508-F4DF-456B-975A-D070B8B0C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99ED3-2D0B-4A59-8D52-ADF7A87442E6}"/>
              </a:ext>
            </a:extLst>
          </p:cNvPr>
          <p:cNvSpPr>
            <a:spLocks noGrp="1"/>
          </p:cNvSpPr>
          <p:nvPr>
            <p:ph type="sldNum" sz="quarter" idx="12"/>
          </p:nvPr>
        </p:nvSpPr>
        <p:spPr/>
        <p:txBody>
          <a:bodyPr/>
          <a:lstStyle/>
          <a:p>
            <a:fld id="{B8E723D3-ED8C-4F29-8D44-A3A4275634CF}" type="slidenum">
              <a:rPr lang="en-US" smtClean="0"/>
              <a:t>‹#›</a:t>
            </a:fld>
            <a:endParaRPr lang="en-US"/>
          </a:p>
        </p:txBody>
      </p:sp>
    </p:spTree>
    <p:extLst>
      <p:ext uri="{BB962C8B-B14F-4D97-AF65-F5344CB8AC3E}">
        <p14:creationId xmlns:p14="http://schemas.microsoft.com/office/powerpoint/2010/main" val="2751410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677139"/>
            <a:ext cx="12192000" cy="2180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pic>
        <p:nvPicPr>
          <p:cNvPr id="6"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12424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287257"/>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3952112"/>
            <a:ext cx="12192000" cy="2905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7723677" y="1530984"/>
            <a:ext cx="2780705" cy="2263469"/>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1518939" y="4358055"/>
            <a:ext cx="3392680" cy="1877283"/>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7819703" y="1604299"/>
            <a:ext cx="2582979" cy="152715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960509" y="4443714"/>
            <a:ext cx="2509540" cy="153036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031907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22" name="Sa7i Media Kit design.png" descr="Sa7i Media Kit design.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3" name="Sa7i Media Kit Draft.001.jpg" descr="Sa7i Media Kit Draft.001.jpg"/>
          <p:cNvPicPr>
            <a:picLocks/>
          </p:cNvPicPr>
          <p:nvPr/>
        </p:nvPicPr>
        <p:blipFill>
          <a:blip r:embed="rId3"/>
          <a:srcRect l="62756" t="32311" r="2333" b="56830"/>
          <a:stretch>
            <a:fillRect/>
          </a:stretch>
        </p:blipFill>
        <p:spPr>
          <a:xfrm>
            <a:off x="7242129" y="2040329"/>
            <a:ext cx="4516438" cy="5504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382"/>
                </a:lnTo>
                <a:lnTo>
                  <a:pt x="10798" y="21553"/>
                </a:lnTo>
                <a:lnTo>
                  <a:pt x="13924" y="21600"/>
                </a:lnTo>
                <a:lnTo>
                  <a:pt x="21600" y="21444"/>
                </a:lnTo>
                <a:lnTo>
                  <a:pt x="21600" y="0"/>
                </a:lnTo>
                <a:lnTo>
                  <a:pt x="10734" y="0"/>
                </a:lnTo>
                <a:lnTo>
                  <a:pt x="0" y="0"/>
                </a:lnTo>
                <a:close/>
              </a:path>
            </a:pathLst>
          </a:custGeom>
          <a:ln w="12700">
            <a:miter lim="400000"/>
          </a:ln>
        </p:spPr>
      </p:pic>
      <p:pic>
        <p:nvPicPr>
          <p:cNvPr id="24" name="Sa7i Media Kit Draft.001.jpg" descr="Sa7i Media Kit Draft.001.jpg"/>
          <p:cNvPicPr>
            <a:picLocks/>
          </p:cNvPicPr>
          <p:nvPr/>
        </p:nvPicPr>
        <p:blipFill>
          <a:blip r:embed="rId3"/>
          <a:srcRect l="62052" t="32311" r="2143" b="56830"/>
          <a:stretch>
            <a:fillRect/>
          </a:stretch>
        </p:blipFill>
        <p:spPr>
          <a:xfrm>
            <a:off x="4696506" y="4080966"/>
            <a:ext cx="7043341" cy="559991"/>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cubicBezTo>
                  <a:pt x="151" y="33"/>
                  <a:pt x="121" y="41"/>
                  <a:pt x="91" y="92"/>
                </a:cubicBezTo>
                <a:lnTo>
                  <a:pt x="0" y="475"/>
                </a:lnTo>
                <a:lnTo>
                  <a:pt x="0" y="21386"/>
                </a:lnTo>
                <a:lnTo>
                  <a:pt x="10953" y="21554"/>
                </a:lnTo>
                <a:lnTo>
                  <a:pt x="14000" y="21600"/>
                </a:lnTo>
                <a:lnTo>
                  <a:pt x="21600" y="21447"/>
                </a:lnTo>
                <a:lnTo>
                  <a:pt x="21600" y="0"/>
                </a:lnTo>
                <a:lnTo>
                  <a:pt x="10891" y="0"/>
                </a:lnTo>
                <a:lnTo>
                  <a:pt x="181" y="0"/>
                </a:lnTo>
                <a:close/>
              </a:path>
            </a:pathLst>
          </a:custGeom>
          <a:ln w="12700">
            <a:miter lim="400000"/>
          </a:ln>
        </p:spPr>
      </p:pic>
      <p:sp>
        <p:nvSpPr>
          <p:cNvPr id="2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08672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5182-C770-45B2-B699-6D53B22847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4CF97A-5F30-434C-839B-8B75FBE92B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D3A79-7227-4CB7-97A9-DDFB8BD32EA0}"/>
              </a:ext>
            </a:extLst>
          </p:cNvPr>
          <p:cNvSpPr>
            <a:spLocks noGrp="1"/>
          </p:cNvSpPr>
          <p:nvPr>
            <p:ph type="dt" sz="half" idx="10"/>
          </p:nvPr>
        </p:nvSpPr>
        <p:spPr/>
        <p:txBody>
          <a:bodyPr/>
          <a:lstStyle/>
          <a:p>
            <a:fld id="{D423A317-F77E-4428-AFEB-41376BEBA0A6}" type="datetimeFigureOut">
              <a:rPr lang="en-US" smtClean="0"/>
              <a:t>11/18/2020</a:t>
            </a:fld>
            <a:endParaRPr lang="en-US"/>
          </a:p>
        </p:txBody>
      </p:sp>
      <p:sp>
        <p:nvSpPr>
          <p:cNvPr id="5" name="Footer Placeholder 4">
            <a:extLst>
              <a:ext uri="{FF2B5EF4-FFF2-40B4-BE49-F238E27FC236}">
                <a16:creationId xmlns:a16="http://schemas.microsoft.com/office/drawing/2014/main" id="{CB06FCCE-A893-4B8E-A10A-C352D62F6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8040D-E165-4DAE-BCD8-2529C35B939E}"/>
              </a:ext>
            </a:extLst>
          </p:cNvPr>
          <p:cNvSpPr>
            <a:spLocks noGrp="1"/>
          </p:cNvSpPr>
          <p:nvPr>
            <p:ph type="sldNum" sz="quarter" idx="12"/>
          </p:nvPr>
        </p:nvSpPr>
        <p:spPr/>
        <p:txBody>
          <a:bodyPr/>
          <a:lstStyle/>
          <a:p>
            <a:fld id="{B8E723D3-ED8C-4F29-8D44-A3A4275634CF}" type="slidenum">
              <a:rPr lang="en-US" smtClean="0"/>
              <a:t>‹#›</a:t>
            </a:fld>
            <a:endParaRPr lang="en-US"/>
          </a:p>
        </p:txBody>
      </p:sp>
    </p:spTree>
    <p:extLst>
      <p:ext uri="{BB962C8B-B14F-4D97-AF65-F5344CB8AC3E}">
        <p14:creationId xmlns:p14="http://schemas.microsoft.com/office/powerpoint/2010/main" val="40684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2818-DC99-4D45-B5A6-DE00BE4A2F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151593-92E3-4B9A-9199-21DEDE813B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999AE1-5323-471E-AB80-0C1BDA1C57BF}"/>
              </a:ext>
            </a:extLst>
          </p:cNvPr>
          <p:cNvSpPr>
            <a:spLocks noGrp="1"/>
          </p:cNvSpPr>
          <p:nvPr>
            <p:ph type="dt" sz="half" idx="10"/>
          </p:nvPr>
        </p:nvSpPr>
        <p:spPr/>
        <p:txBody>
          <a:bodyPr/>
          <a:lstStyle/>
          <a:p>
            <a:fld id="{D423A317-F77E-4428-AFEB-41376BEBA0A6}" type="datetimeFigureOut">
              <a:rPr lang="en-US" smtClean="0"/>
              <a:t>11/18/2020</a:t>
            </a:fld>
            <a:endParaRPr lang="en-US"/>
          </a:p>
        </p:txBody>
      </p:sp>
      <p:sp>
        <p:nvSpPr>
          <p:cNvPr id="5" name="Footer Placeholder 4">
            <a:extLst>
              <a:ext uri="{FF2B5EF4-FFF2-40B4-BE49-F238E27FC236}">
                <a16:creationId xmlns:a16="http://schemas.microsoft.com/office/drawing/2014/main" id="{A94F2DE0-BB45-4BFD-AC79-3BD5A93A9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7E15E-C698-4F77-9BE1-DC3F68BA5161}"/>
              </a:ext>
            </a:extLst>
          </p:cNvPr>
          <p:cNvSpPr>
            <a:spLocks noGrp="1"/>
          </p:cNvSpPr>
          <p:nvPr>
            <p:ph type="sldNum" sz="quarter" idx="12"/>
          </p:nvPr>
        </p:nvSpPr>
        <p:spPr/>
        <p:txBody>
          <a:bodyPr/>
          <a:lstStyle/>
          <a:p>
            <a:fld id="{B8E723D3-ED8C-4F29-8D44-A3A4275634CF}" type="slidenum">
              <a:rPr lang="en-US" smtClean="0"/>
              <a:t>‹#›</a:t>
            </a:fld>
            <a:endParaRPr lang="en-US"/>
          </a:p>
        </p:txBody>
      </p:sp>
    </p:spTree>
    <p:extLst>
      <p:ext uri="{BB962C8B-B14F-4D97-AF65-F5344CB8AC3E}">
        <p14:creationId xmlns:p14="http://schemas.microsoft.com/office/powerpoint/2010/main" val="374059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7783-D2D5-4D01-8B93-CDF6D928F3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0CB91-0DDF-4B46-ABB1-7B8B43A869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CA2CD2-237E-4451-8E76-C8AA24C037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F0548A-2B5E-405E-9DCB-9B653AEA54D9}"/>
              </a:ext>
            </a:extLst>
          </p:cNvPr>
          <p:cNvSpPr>
            <a:spLocks noGrp="1"/>
          </p:cNvSpPr>
          <p:nvPr>
            <p:ph type="dt" sz="half" idx="10"/>
          </p:nvPr>
        </p:nvSpPr>
        <p:spPr/>
        <p:txBody>
          <a:bodyPr/>
          <a:lstStyle/>
          <a:p>
            <a:fld id="{D423A317-F77E-4428-AFEB-41376BEBA0A6}" type="datetimeFigureOut">
              <a:rPr lang="en-US" smtClean="0"/>
              <a:t>11/18/2020</a:t>
            </a:fld>
            <a:endParaRPr lang="en-US"/>
          </a:p>
        </p:txBody>
      </p:sp>
      <p:sp>
        <p:nvSpPr>
          <p:cNvPr id="6" name="Footer Placeholder 5">
            <a:extLst>
              <a:ext uri="{FF2B5EF4-FFF2-40B4-BE49-F238E27FC236}">
                <a16:creationId xmlns:a16="http://schemas.microsoft.com/office/drawing/2014/main" id="{681EC008-F178-4946-BAFF-1DFF63882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A99121-B86F-4160-A1F6-358726C35461}"/>
              </a:ext>
            </a:extLst>
          </p:cNvPr>
          <p:cNvSpPr>
            <a:spLocks noGrp="1"/>
          </p:cNvSpPr>
          <p:nvPr>
            <p:ph type="sldNum" sz="quarter" idx="12"/>
          </p:nvPr>
        </p:nvSpPr>
        <p:spPr/>
        <p:txBody>
          <a:bodyPr/>
          <a:lstStyle/>
          <a:p>
            <a:fld id="{B8E723D3-ED8C-4F29-8D44-A3A4275634CF}" type="slidenum">
              <a:rPr lang="en-US" smtClean="0"/>
              <a:t>‹#›</a:t>
            </a:fld>
            <a:endParaRPr lang="en-US"/>
          </a:p>
        </p:txBody>
      </p:sp>
    </p:spTree>
    <p:extLst>
      <p:ext uri="{BB962C8B-B14F-4D97-AF65-F5344CB8AC3E}">
        <p14:creationId xmlns:p14="http://schemas.microsoft.com/office/powerpoint/2010/main" val="103851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4EBC-4DBF-4370-B9F5-E71E343F58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B6F05-875C-45AD-B58D-1D643A6695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93A02-6434-4E40-9E47-F1A53BA3B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BF7576-03C4-46CC-9732-FFA0308B7A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31616C-00BE-45AA-B04C-7052011382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1D71AE-09BF-463A-A831-7AE14C944383}"/>
              </a:ext>
            </a:extLst>
          </p:cNvPr>
          <p:cNvSpPr>
            <a:spLocks noGrp="1"/>
          </p:cNvSpPr>
          <p:nvPr>
            <p:ph type="dt" sz="half" idx="10"/>
          </p:nvPr>
        </p:nvSpPr>
        <p:spPr/>
        <p:txBody>
          <a:bodyPr/>
          <a:lstStyle/>
          <a:p>
            <a:fld id="{D423A317-F77E-4428-AFEB-41376BEBA0A6}" type="datetimeFigureOut">
              <a:rPr lang="en-US" smtClean="0"/>
              <a:t>11/18/2020</a:t>
            </a:fld>
            <a:endParaRPr lang="en-US"/>
          </a:p>
        </p:txBody>
      </p:sp>
      <p:sp>
        <p:nvSpPr>
          <p:cNvPr id="8" name="Footer Placeholder 7">
            <a:extLst>
              <a:ext uri="{FF2B5EF4-FFF2-40B4-BE49-F238E27FC236}">
                <a16:creationId xmlns:a16="http://schemas.microsoft.com/office/drawing/2014/main" id="{FC422018-E924-4D25-BFDB-F310D673A3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E1F19B-AB46-4DA0-B8BB-3BE8F8D581CF}"/>
              </a:ext>
            </a:extLst>
          </p:cNvPr>
          <p:cNvSpPr>
            <a:spLocks noGrp="1"/>
          </p:cNvSpPr>
          <p:nvPr>
            <p:ph type="sldNum" sz="quarter" idx="12"/>
          </p:nvPr>
        </p:nvSpPr>
        <p:spPr/>
        <p:txBody>
          <a:bodyPr/>
          <a:lstStyle/>
          <a:p>
            <a:fld id="{B8E723D3-ED8C-4F29-8D44-A3A4275634CF}" type="slidenum">
              <a:rPr lang="en-US" smtClean="0"/>
              <a:t>‹#›</a:t>
            </a:fld>
            <a:endParaRPr lang="en-US"/>
          </a:p>
        </p:txBody>
      </p:sp>
    </p:spTree>
    <p:extLst>
      <p:ext uri="{BB962C8B-B14F-4D97-AF65-F5344CB8AC3E}">
        <p14:creationId xmlns:p14="http://schemas.microsoft.com/office/powerpoint/2010/main" val="83600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D2F6-076A-4372-A535-CF343A308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62A776-F255-4430-8B94-C4993CDDB98A}"/>
              </a:ext>
            </a:extLst>
          </p:cNvPr>
          <p:cNvSpPr>
            <a:spLocks noGrp="1"/>
          </p:cNvSpPr>
          <p:nvPr>
            <p:ph type="dt" sz="half" idx="10"/>
          </p:nvPr>
        </p:nvSpPr>
        <p:spPr/>
        <p:txBody>
          <a:bodyPr/>
          <a:lstStyle/>
          <a:p>
            <a:fld id="{D423A317-F77E-4428-AFEB-41376BEBA0A6}" type="datetimeFigureOut">
              <a:rPr lang="en-US" smtClean="0"/>
              <a:t>11/18/2020</a:t>
            </a:fld>
            <a:endParaRPr lang="en-US"/>
          </a:p>
        </p:txBody>
      </p:sp>
      <p:sp>
        <p:nvSpPr>
          <p:cNvPr id="4" name="Footer Placeholder 3">
            <a:extLst>
              <a:ext uri="{FF2B5EF4-FFF2-40B4-BE49-F238E27FC236}">
                <a16:creationId xmlns:a16="http://schemas.microsoft.com/office/drawing/2014/main" id="{1F6079A7-CE36-4DE9-B670-6E2E2C4076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BA9CA5-33E8-4773-B2C2-139B91DF0799}"/>
              </a:ext>
            </a:extLst>
          </p:cNvPr>
          <p:cNvSpPr>
            <a:spLocks noGrp="1"/>
          </p:cNvSpPr>
          <p:nvPr>
            <p:ph type="sldNum" sz="quarter" idx="12"/>
          </p:nvPr>
        </p:nvSpPr>
        <p:spPr/>
        <p:txBody>
          <a:bodyPr/>
          <a:lstStyle/>
          <a:p>
            <a:fld id="{B8E723D3-ED8C-4F29-8D44-A3A4275634CF}" type="slidenum">
              <a:rPr lang="en-US" smtClean="0"/>
              <a:t>‹#›</a:t>
            </a:fld>
            <a:endParaRPr lang="en-US"/>
          </a:p>
        </p:txBody>
      </p:sp>
    </p:spTree>
    <p:extLst>
      <p:ext uri="{BB962C8B-B14F-4D97-AF65-F5344CB8AC3E}">
        <p14:creationId xmlns:p14="http://schemas.microsoft.com/office/powerpoint/2010/main" val="109232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A796D0-0452-4FCA-9D99-113F0A0290CF}"/>
              </a:ext>
            </a:extLst>
          </p:cNvPr>
          <p:cNvSpPr>
            <a:spLocks noGrp="1"/>
          </p:cNvSpPr>
          <p:nvPr>
            <p:ph type="dt" sz="half" idx="10"/>
          </p:nvPr>
        </p:nvSpPr>
        <p:spPr/>
        <p:txBody>
          <a:bodyPr/>
          <a:lstStyle/>
          <a:p>
            <a:fld id="{D423A317-F77E-4428-AFEB-41376BEBA0A6}" type="datetimeFigureOut">
              <a:rPr lang="en-US" smtClean="0"/>
              <a:t>11/18/2020</a:t>
            </a:fld>
            <a:endParaRPr lang="en-US"/>
          </a:p>
        </p:txBody>
      </p:sp>
      <p:sp>
        <p:nvSpPr>
          <p:cNvPr id="3" name="Footer Placeholder 2">
            <a:extLst>
              <a:ext uri="{FF2B5EF4-FFF2-40B4-BE49-F238E27FC236}">
                <a16:creationId xmlns:a16="http://schemas.microsoft.com/office/drawing/2014/main" id="{499D441E-8E97-4E1C-9BDD-873441A4FA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87470D-288D-4D7E-8C6E-B7FEAD03C7F1}"/>
              </a:ext>
            </a:extLst>
          </p:cNvPr>
          <p:cNvSpPr>
            <a:spLocks noGrp="1"/>
          </p:cNvSpPr>
          <p:nvPr>
            <p:ph type="sldNum" sz="quarter" idx="12"/>
          </p:nvPr>
        </p:nvSpPr>
        <p:spPr/>
        <p:txBody>
          <a:bodyPr/>
          <a:lstStyle/>
          <a:p>
            <a:fld id="{B8E723D3-ED8C-4F29-8D44-A3A4275634CF}" type="slidenum">
              <a:rPr lang="en-US" smtClean="0"/>
              <a:t>‹#›</a:t>
            </a:fld>
            <a:endParaRPr lang="en-US"/>
          </a:p>
        </p:txBody>
      </p:sp>
    </p:spTree>
    <p:extLst>
      <p:ext uri="{BB962C8B-B14F-4D97-AF65-F5344CB8AC3E}">
        <p14:creationId xmlns:p14="http://schemas.microsoft.com/office/powerpoint/2010/main" val="283472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BFA18-D2C2-4873-92DC-BA9EDDB84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072EE1-D858-491A-A56E-E363011B4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80EB35-0829-4FC5-BF4A-82A349DB3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914C2D-D809-4A0C-8FE6-3D7FACBB82F4}"/>
              </a:ext>
            </a:extLst>
          </p:cNvPr>
          <p:cNvSpPr>
            <a:spLocks noGrp="1"/>
          </p:cNvSpPr>
          <p:nvPr>
            <p:ph type="dt" sz="half" idx="10"/>
          </p:nvPr>
        </p:nvSpPr>
        <p:spPr/>
        <p:txBody>
          <a:bodyPr/>
          <a:lstStyle/>
          <a:p>
            <a:fld id="{D423A317-F77E-4428-AFEB-41376BEBA0A6}" type="datetimeFigureOut">
              <a:rPr lang="en-US" smtClean="0"/>
              <a:t>11/18/2020</a:t>
            </a:fld>
            <a:endParaRPr lang="en-US"/>
          </a:p>
        </p:txBody>
      </p:sp>
      <p:sp>
        <p:nvSpPr>
          <p:cNvPr id="6" name="Footer Placeholder 5">
            <a:extLst>
              <a:ext uri="{FF2B5EF4-FFF2-40B4-BE49-F238E27FC236}">
                <a16:creationId xmlns:a16="http://schemas.microsoft.com/office/drawing/2014/main" id="{95F888D6-7023-40E4-9535-7D8D46736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C0DD5-1380-4AB2-8060-1811F184810E}"/>
              </a:ext>
            </a:extLst>
          </p:cNvPr>
          <p:cNvSpPr>
            <a:spLocks noGrp="1"/>
          </p:cNvSpPr>
          <p:nvPr>
            <p:ph type="sldNum" sz="quarter" idx="12"/>
          </p:nvPr>
        </p:nvSpPr>
        <p:spPr/>
        <p:txBody>
          <a:bodyPr/>
          <a:lstStyle/>
          <a:p>
            <a:fld id="{B8E723D3-ED8C-4F29-8D44-A3A4275634CF}" type="slidenum">
              <a:rPr lang="en-US" smtClean="0"/>
              <a:t>‹#›</a:t>
            </a:fld>
            <a:endParaRPr lang="en-US"/>
          </a:p>
        </p:txBody>
      </p:sp>
    </p:spTree>
    <p:extLst>
      <p:ext uri="{BB962C8B-B14F-4D97-AF65-F5344CB8AC3E}">
        <p14:creationId xmlns:p14="http://schemas.microsoft.com/office/powerpoint/2010/main" val="66847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2B1B-A1BD-45FA-A050-EF1E1BE17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17D593-DA0B-4ACF-8AE5-E09C70439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F8AC95-6CD4-4C6F-BB76-8A781DFEC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06C5E1-735C-47DB-8624-FC7F399CC5B4}"/>
              </a:ext>
            </a:extLst>
          </p:cNvPr>
          <p:cNvSpPr>
            <a:spLocks noGrp="1"/>
          </p:cNvSpPr>
          <p:nvPr>
            <p:ph type="dt" sz="half" idx="10"/>
          </p:nvPr>
        </p:nvSpPr>
        <p:spPr/>
        <p:txBody>
          <a:bodyPr/>
          <a:lstStyle/>
          <a:p>
            <a:fld id="{D423A317-F77E-4428-AFEB-41376BEBA0A6}" type="datetimeFigureOut">
              <a:rPr lang="en-US" smtClean="0"/>
              <a:t>11/18/2020</a:t>
            </a:fld>
            <a:endParaRPr lang="en-US"/>
          </a:p>
        </p:txBody>
      </p:sp>
      <p:sp>
        <p:nvSpPr>
          <p:cNvPr id="6" name="Footer Placeholder 5">
            <a:extLst>
              <a:ext uri="{FF2B5EF4-FFF2-40B4-BE49-F238E27FC236}">
                <a16:creationId xmlns:a16="http://schemas.microsoft.com/office/drawing/2014/main" id="{21B98878-5347-4C3E-BE1A-D20689030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BC9B0-3DF7-40BE-839F-CF7CA56477CA}"/>
              </a:ext>
            </a:extLst>
          </p:cNvPr>
          <p:cNvSpPr>
            <a:spLocks noGrp="1"/>
          </p:cNvSpPr>
          <p:nvPr>
            <p:ph type="sldNum" sz="quarter" idx="12"/>
          </p:nvPr>
        </p:nvSpPr>
        <p:spPr/>
        <p:txBody>
          <a:bodyPr/>
          <a:lstStyle/>
          <a:p>
            <a:fld id="{B8E723D3-ED8C-4F29-8D44-A3A4275634CF}" type="slidenum">
              <a:rPr lang="en-US" smtClean="0"/>
              <a:t>‹#›</a:t>
            </a:fld>
            <a:endParaRPr lang="en-US"/>
          </a:p>
        </p:txBody>
      </p:sp>
    </p:spTree>
    <p:extLst>
      <p:ext uri="{BB962C8B-B14F-4D97-AF65-F5344CB8AC3E}">
        <p14:creationId xmlns:p14="http://schemas.microsoft.com/office/powerpoint/2010/main" val="278424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7D06CB-1D27-41BD-8A26-7C8F56520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3EA24F-9ECB-484A-9626-A9EF7D761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073D9-6CCD-43C4-BC96-9D6D0D233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3A317-F77E-4428-AFEB-41376BEBA0A6}" type="datetimeFigureOut">
              <a:rPr lang="en-US" smtClean="0"/>
              <a:t>11/18/2020</a:t>
            </a:fld>
            <a:endParaRPr lang="en-US"/>
          </a:p>
        </p:txBody>
      </p:sp>
      <p:sp>
        <p:nvSpPr>
          <p:cNvPr id="5" name="Footer Placeholder 4">
            <a:extLst>
              <a:ext uri="{FF2B5EF4-FFF2-40B4-BE49-F238E27FC236}">
                <a16:creationId xmlns:a16="http://schemas.microsoft.com/office/drawing/2014/main" id="{3375B84A-EDA9-47D8-BE39-AC4711738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57503E-EA65-461D-9361-E74C068B8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723D3-ED8C-4F29-8D44-A3A4275634CF}" type="slidenum">
              <a:rPr lang="en-US" smtClean="0"/>
              <a:t>‹#›</a:t>
            </a:fld>
            <a:endParaRPr lang="en-US"/>
          </a:p>
        </p:txBody>
      </p:sp>
    </p:spTree>
    <p:extLst>
      <p:ext uri="{BB962C8B-B14F-4D97-AF65-F5344CB8AC3E}">
        <p14:creationId xmlns:p14="http://schemas.microsoft.com/office/powerpoint/2010/main" val="191893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 id="2147483679"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9.tif"/><Relationship Id="rId5" Type="http://schemas.openxmlformats.org/officeDocument/2006/relationships/image" Target="../media/image28.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jpeg"/><Relationship Id="rId1" Type="http://schemas.openxmlformats.org/officeDocument/2006/relationships/slideLayout" Target="../slideLayouts/slideLayout14.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21.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DB814358-3FC1-4502-9A47-2436536D372C}"/>
              </a:ext>
            </a:extLst>
          </p:cNvPr>
          <p:cNvSpPr/>
          <p:nvPr/>
        </p:nvSpPr>
        <p:spPr>
          <a:xfrm>
            <a:off x="0" y="4676704"/>
            <a:ext cx="4582454" cy="2173303"/>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41C17998-9F79-4D24-AD00-E5B9D7A24BC3}"/>
              </a:ext>
            </a:extLst>
          </p:cNvPr>
          <p:cNvSpPr/>
          <p:nvPr/>
        </p:nvSpPr>
        <p:spPr>
          <a:xfrm>
            <a:off x="7487662" y="4676704"/>
            <a:ext cx="4704338" cy="2181296"/>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9"/>
          <p:cNvSpPr/>
          <p:nvPr/>
        </p:nvSpPr>
        <p:spPr>
          <a:xfrm>
            <a:off x="3542611" y="5447545"/>
            <a:ext cx="400733" cy="37512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37" name="Rectangle 36"/>
          <p:cNvSpPr/>
          <p:nvPr/>
        </p:nvSpPr>
        <p:spPr>
          <a:xfrm>
            <a:off x="3576765" y="2235422"/>
            <a:ext cx="332424" cy="27788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36" name="Ellipse 9"/>
          <p:cNvSpPr/>
          <p:nvPr/>
        </p:nvSpPr>
        <p:spPr bwMode="gray">
          <a:xfrm>
            <a:off x="3338271" y="2068348"/>
            <a:ext cx="840556" cy="793632"/>
          </a:xfrm>
          <a:prstGeom prst="ellipse">
            <a:avLst/>
          </a:prstGeom>
          <a:blipFill dpi="0" rotWithShape="1">
            <a:blip r:embed="rId2" cstate="email">
              <a:extLst>
                <a:ext uri="{28A0092B-C50C-407E-A947-70E740481C1C}">
                  <a14:useLocalDpi xmlns:a14="http://schemas.microsoft.com/office/drawing/2010/main" val="0"/>
                </a:ext>
              </a:extLst>
            </a:blip>
            <a:srcRect/>
            <a:stretch>
              <a:fillRect/>
            </a:stretch>
          </a:blipFill>
          <a:ln w="12700">
            <a:noFill/>
            <a:round/>
            <a:headEnd/>
            <a:tailEnd/>
          </a:ln>
          <a:effectLst>
            <a:outerShdw blurRad="203200" dir="18900000" sy="23000" kx="-1200000" algn="bl" rotWithShape="0">
              <a:prstClr val="black">
                <a:alpha val="20000"/>
              </a:prstClr>
            </a:outerShdw>
            <a:reflection blurRad="6350" stA="52000" endA="300" endPos="35000" dir="5400000" sy="-100000" algn="bl" rotWithShape="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1" name="Rectangle 40"/>
          <p:cNvSpPr/>
          <p:nvPr/>
        </p:nvSpPr>
        <p:spPr>
          <a:xfrm>
            <a:off x="1683041" y="1847033"/>
            <a:ext cx="1609736" cy="923330"/>
          </a:xfrm>
          <a:prstGeom prst="rect">
            <a:avLst/>
          </a:prstGeom>
          <a:noFill/>
          <a:ln>
            <a:no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0800"/>
                <a:solidFill>
                  <a:prstClr val="white">
                    <a:lumMod val="65000"/>
                  </a:prstClr>
                </a:solidFill>
                <a:effectLst/>
                <a:uLnTx/>
                <a:uFillTx/>
                <a:latin typeface="Calibri" panose="020F0502020204030204"/>
                <a:ea typeface="+mn-ea"/>
                <a:cs typeface="+mn-cs"/>
              </a:rPr>
              <a:t>76</a:t>
            </a:r>
            <a:r>
              <a:rPr kumimoji="0" lang="en-US" sz="5400" b="1" i="0" u="none" strike="noStrike" kern="1200" cap="none" spc="0" normalizeH="0" baseline="30000" noProof="0" dirty="0">
                <a:ln w="50800"/>
                <a:solidFill>
                  <a:prstClr val="white">
                    <a:lumMod val="65000"/>
                  </a:prstClr>
                </a:solidFill>
                <a:effectLst/>
                <a:uLnTx/>
                <a:uFillTx/>
                <a:latin typeface="Calibri" panose="020F0502020204030204"/>
                <a:ea typeface="+mn-ea"/>
                <a:cs typeface="+mn-cs"/>
              </a:rPr>
              <a:t>th</a:t>
            </a:r>
            <a:r>
              <a:rPr kumimoji="0" lang="en-US" sz="5400" b="1" i="0" u="none" strike="noStrike" kern="1200" cap="none" spc="0" normalizeH="0" baseline="0" noProof="0" dirty="0">
                <a:ln w="50800"/>
                <a:solidFill>
                  <a:prstClr val="white">
                    <a:lumMod val="65000"/>
                  </a:prstClr>
                </a:solidFill>
                <a:effectLst/>
                <a:uLnTx/>
                <a:uFillTx/>
                <a:latin typeface="Calibri" panose="020F0502020204030204"/>
                <a:ea typeface="+mn-ea"/>
                <a:cs typeface="+mn-cs"/>
              </a:rPr>
              <a:t>  </a:t>
            </a:r>
          </a:p>
        </p:txBody>
      </p:sp>
      <p:sp>
        <p:nvSpPr>
          <p:cNvPr id="44" name="Rectangle 43"/>
          <p:cNvSpPr/>
          <p:nvPr/>
        </p:nvSpPr>
        <p:spPr>
          <a:xfrm>
            <a:off x="726616" y="2564905"/>
            <a:ext cx="268108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75000"/>
                  </a:prstClr>
                </a:solidFill>
                <a:effectLst/>
                <a:uLnTx/>
                <a:uFillTx/>
                <a:latin typeface="Tahoma" charset="0"/>
                <a:ea typeface="Tahoma" charset="0"/>
                <a:cs typeface="Tahoma" charset="0"/>
              </a:rPr>
              <a:t>Global Comedy Channel</a:t>
            </a:r>
          </a:p>
        </p:txBody>
      </p:sp>
      <p:grpSp>
        <p:nvGrpSpPr>
          <p:cNvPr id="45" name="Group 44"/>
          <p:cNvGrpSpPr/>
          <p:nvPr/>
        </p:nvGrpSpPr>
        <p:grpSpPr>
          <a:xfrm>
            <a:off x="7793244" y="2009924"/>
            <a:ext cx="1067561" cy="738009"/>
            <a:chOff x="12533462" y="-3867840"/>
            <a:chExt cx="7641177" cy="5719104"/>
          </a:xfrm>
          <a:solidFill>
            <a:schemeClr val="tx1"/>
          </a:solidFill>
        </p:grpSpPr>
        <p:grpSp>
          <p:nvGrpSpPr>
            <p:cNvPr id="46" name="Group 45"/>
            <p:cNvGrpSpPr/>
            <p:nvPr/>
          </p:nvGrpSpPr>
          <p:grpSpPr>
            <a:xfrm>
              <a:off x="12533462" y="-956084"/>
              <a:ext cx="7641177" cy="2807348"/>
              <a:chOff x="12589216" y="426794"/>
              <a:chExt cx="7641177" cy="2807348"/>
            </a:xfrm>
            <a:grpFill/>
          </p:grpSpPr>
          <p:sp>
            <p:nvSpPr>
              <p:cNvPr id="64" name="Freeform 10"/>
              <p:cNvSpPr>
                <a:spLocks/>
              </p:cNvSpPr>
              <p:nvPr/>
            </p:nvSpPr>
            <p:spPr bwMode="auto">
              <a:xfrm>
                <a:off x="12611807"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65" name="Freeform 10"/>
              <p:cNvSpPr>
                <a:spLocks/>
              </p:cNvSpPr>
              <p:nvPr/>
            </p:nvSpPr>
            <p:spPr bwMode="auto">
              <a:xfrm>
                <a:off x="13469768"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66" name="Freeform 10"/>
              <p:cNvSpPr>
                <a:spLocks/>
              </p:cNvSpPr>
              <p:nvPr/>
            </p:nvSpPr>
            <p:spPr bwMode="auto">
              <a:xfrm>
                <a:off x="14316432"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67" name="Freeform 10"/>
              <p:cNvSpPr>
                <a:spLocks/>
              </p:cNvSpPr>
              <p:nvPr/>
            </p:nvSpPr>
            <p:spPr bwMode="auto">
              <a:xfrm>
                <a:off x="15202615"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68" name="Freeform 10"/>
              <p:cNvSpPr>
                <a:spLocks/>
              </p:cNvSpPr>
              <p:nvPr/>
            </p:nvSpPr>
            <p:spPr bwMode="auto">
              <a:xfrm>
                <a:off x="16073970"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69" name="Freeform 10"/>
              <p:cNvSpPr>
                <a:spLocks/>
              </p:cNvSpPr>
              <p:nvPr/>
            </p:nvSpPr>
            <p:spPr bwMode="auto">
              <a:xfrm>
                <a:off x="16931931"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70" name="Freeform 10"/>
              <p:cNvSpPr>
                <a:spLocks/>
              </p:cNvSpPr>
              <p:nvPr/>
            </p:nvSpPr>
            <p:spPr bwMode="auto">
              <a:xfrm>
                <a:off x="17778595"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71" name="Freeform 10"/>
              <p:cNvSpPr>
                <a:spLocks/>
              </p:cNvSpPr>
              <p:nvPr/>
            </p:nvSpPr>
            <p:spPr bwMode="auto">
              <a:xfrm>
                <a:off x="18664778"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72" name="Freeform 10"/>
              <p:cNvSpPr>
                <a:spLocks/>
              </p:cNvSpPr>
              <p:nvPr/>
            </p:nvSpPr>
            <p:spPr bwMode="auto">
              <a:xfrm>
                <a:off x="12589216"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73" name="Freeform 10"/>
              <p:cNvSpPr>
                <a:spLocks/>
              </p:cNvSpPr>
              <p:nvPr/>
            </p:nvSpPr>
            <p:spPr bwMode="auto">
              <a:xfrm>
                <a:off x="13447177"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74" name="Freeform 10"/>
              <p:cNvSpPr>
                <a:spLocks/>
              </p:cNvSpPr>
              <p:nvPr/>
            </p:nvSpPr>
            <p:spPr bwMode="auto">
              <a:xfrm>
                <a:off x="14293841"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75" name="Freeform 10"/>
              <p:cNvSpPr>
                <a:spLocks/>
              </p:cNvSpPr>
              <p:nvPr/>
            </p:nvSpPr>
            <p:spPr bwMode="auto">
              <a:xfrm>
                <a:off x="15180024"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76" name="Freeform 10"/>
              <p:cNvSpPr>
                <a:spLocks/>
              </p:cNvSpPr>
              <p:nvPr/>
            </p:nvSpPr>
            <p:spPr bwMode="auto">
              <a:xfrm>
                <a:off x="16051379"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77" name="Freeform 10"/>
              <p:cNvSpPr>
                <a:spLocks/>
              </p:cNvSpPr>
              <p:nvPr/>
            </p:nvSpPr>
            <p:spPr bwMode="auto">
              <a:xfrm>
                <a:off x="16909340"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78" name="Freeform 10"/>
              <p:cNvSpPr>
                <a:spLocks/>
              </p:cNvSpPr>
              <p:nvPr/>
            </p:nvSpPr>
            <p:spPr bwMode="auto">
              <a:xfrm>
                <a:off x="17756004"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79" name="Freeform 10"/>
              <p:cNvSpPr>
                <a:spLocks/>
              </p:cNvSpPr>
              <p:nvPr/>
            </p:nvSpPr>
            <p:spPr bwMode="auto">
              <a:xfrm>
                <a:off x="18642187"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grpSp>
        <p:grpSp>
          <p:nvGrpSpPr>
            <p:cNvPr id="47" name="Group 46"/>
            <p:cNvGrpSpPr/>
            <p:nvPr/>
          </p:nvGrpSpPr>
          <p:grpSpPr>
            <a:xfrm>
              <a:off x="12533462" y="-3867840"/>
              <a:ext cx="7641177" cy="2807348"/>
              <a:chOff x="12589216" y="426794"/>
              <a:chExt cx="7641177" cy="2807348"/>
            </a:xfrm>
            <a:grpFill/>
          </p:grpSpPr>
          <p:sp>
            <p:nvSpPr>
              <p:cNvPr id="48" name="Freeform 10"/>
              <p:cNvSpPr>
                <a:spLocks/>
              </p:cNvSpPr>
              <p:nvPr/>
            </p:nvSpPr>
            <p:spPr bwMode="auto">
              <a:xfrm>
                <a:off x="12611807"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49" name="Freeform 10"/>
              <p:cNvSpPr>
                <a:spLocks/>
              </p:cNvSpPr>
              <p:nvPr/>
            </p:nvSpPr>
            <p:spPr bwMode="auto">
              <a:xfrm>
                <a:off x="13469768"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50" name="Freeform 10"/>
              <p:cNvSpPr>
                <a:spLocks/>
              </p:cNvSpPr>
              <p:nvPr/>
            </p:nvSpPr>
            <p:spPr bwMode="auto">
              <a:xfrm>
                <a:off x="14316432"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51" name="Freeform 10"/>
              <p:cNvSpPr>
                <a:spLocks/>
              </p:cNvSpPr>
              <p:nvPr/>
            </p:nvSpPr>
            <p:spPr bwMode="auto">
              <a:xfrm>
                <a:off x="15202615"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52" name="Freeform 10"/>
              <p:cNvSpPr>
                <a:spLocks/>
              </p:cNvSpPr>
              <p:nvPr/>
            </p:nvSpPr>
            <p:spPr bwMode="auto">
              <a:xfrm>
                <a:off x="16073970"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53" name="Freeform 10"/>
              <p:cNvSpPr>
                <a:spLocks/>
              </p:cNvSpPr>
              <p:nvPr/>
            </p:nvSpPr>
            <p:spPr bwMode="auto">
              <a:xfrm>
                <a:off x="16931931"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54" name="Freeform 53"/>
              <p:cNvSpPr>
                <a:spLocks/>
              </p:cNvSpPr>
              <p:nvPr/>
            </p:nvSpPr>
            <p:spPr bwMode="auto">
              <a:xfrm>
                <a:off x="17778595"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55" name="Freeform 10"/>
              <p:cNvSpPr>
                <a:spLocks/>
              </p:cNvSpPr>
              <p:nvPr/>
            </p:nvSpPr>
            <p:spPr bwMode="auto">
              <a:xfrm>
                <a:off x="18664778" y="426794"/>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56" name="Freeform 10"/>
              <p:cNvSpPr>
                <a:spLocks/>
              </p:cNvSpPr>
              <p:nvPr/>
            </p:nvSpPr>
            <p:spPr bwMode="auto">
              <a:xfrm>
                <a:off x="12589216"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57" name="Freeform 10"/>
              <p:cNvSpPr>
                <a:spLocks/>
              </p:cNvSpPr>
              <p:nvPr/>
            </p:nvSpPr>
            <p:spPr bwMode="auto">
              <a:xfrm>
                <a:off x="13447177"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58" name="Freeform 10"/>
              <p:cNvSpPr>
                <a:spLocks/>
              </p:cNvSpPr>
              <p:nvPr/>
            </p:nvSpPr>
            <p:spPr bwMode="auto">
              <a:xfrm>
                <a:off x="14293841"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59" name="Freeform 10"/>
              <p:cNvSpPr>
                <a:spLocks/>
              </p:cNvSpPr>
              <p:nvPr/>
            </p:nvSpPr>
            <p:spPr bwMode="auto">
              <a:xfrm>
                <a:off x="15180024"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60" name="Freeform 10"/>
              <p:cNvSpPr>
                <a:spLocks/>
              </p:cNvSpPr>
              <p:nvPr/>
            </p:nvSpPr>
            <p:spPr bwMode="auto">
              <a:xfrm>
                <a:off x="16051379"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61" name="Freeform 10"/>
              <p:cNvSpPr>
                <a:spLocks/>
              </p:cNvSpPr>
              <p:nvPr/>
            </p:nvSpPr>
            <p:spPr bwMode="auto">
              <a:xfrm>
                <a:off x="16909340"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62" name="Freeform 10"/>
              <p:cNvSpPr>
                <a:spLocks/>
              </p:cNvSpPr>
              <p:nvPr/>
            </p:nvSpPr>
            <p:spPr bwMode="auto">
              <a:xfrm>
                <a:off x="17756004"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sp>
            <p:nvSpPr>
              <p:cNvPr id="63" name="Freeform 10"/>
              <p:cNvSpPr>
                <a:spLocks/>
              </p:cNvSpPr>
              <p:nvPr/>
            </p:nvSpPr>
            <p:spPr bwMode="auto">
              <a:xfrm>
                <a:off x="18642187" y="1906110"/>
                <a:ext cx="1565615" cy="1328032"/>
              </a:xfrm>
              <a:custGeom>
                <a:avLst/>
                <a:gdLst>
                  <a:gd name="T0" fmla="*/ 1669255 w 1717"/>
                  <a:gd name="T1" fmla="*/ 1580631 h 1456"/>
                  <a:gd name="T2" fmla="*/ 1517181 w 1717"/>
                  <a:gd name="T3" fmla="*/ 1489121 h 1456"/>
                  <a:gd name="T4" fmla="*/ 1481538 w 1717"/>
                  <a:gd name="T5" fmla="*/ 1443960 h 1456"/>
                  <a:gd name="T6" fmla="*/ 1450648 w 1717"/>
                  <a:gd name="T7" fmla="*/ 1413060 h 1456"/>
                  <a:gd name="T8" fmla="*/ 1416194 w 1717"/>
                  <a:gd name="T9" fmla="*/ 1338188 h 1456"/>
                  <a:gd name="T10" fmla="*/ 1393620 w 1717"/>
                  <a:gd name="T11" fmla="*/ 1231228 h 1456"/>
                  <a:gd name="T12" fmla="*/ 1426887 w 1717"/>
                  <a:gd name="T13" fmla="*/ 1028004 h 1456"/>
                  <a:gd name="T14" fmla="*/ 1461341 w 1717"/>
                  <a:gd name="T15" fmla="*/ 905595 h 1456"/>
                  <a:gd name="T16" fmla="*/ 1472034 w 1717"/>
                  <a:gd name="T17" fmla="*/ 911537 h 1456"/>
                  <a:gd name="T18" fmla="*/ 1507676 w 1717"/>
                  <a:gd name="T19" fmla="*/ 922233 h 1456"/>
                  <a:gd name="T20" fmla="*/ 1545695 w 1717"/>
                  <a:gd name="T21" fmla="*/ 907971 h 1456"/>
                  <a:gd name="T22" fmla="*/ 1556388 w 1717"/>
                  <a:gd name="T23" fmla="*/ 883014 h 1456"/>
                  <a:gd name="T24" fmla="*/ 1575397 w 1717"/>
                  <a:gd name="T25" fmla="*/ 831911 h 1456"/>
                  <a:gd name="T26" fmla="*/ 1594406 w 1717"/>
                  <a:gd name="T27" fmla="*/ 658398 h 1456"/>
                  <a:gd name="T28" fmla="*/ 1600347 w 1717"/>
                  <a:gd name="T29" fmla="*/ 632252 h 1456"/>
                  <a:gd name="T30" fmla="*/ 1594406 w 1717"/>
                  <a:gd name="T31" fmla="*/ 602541 h 1456"/>
                  <a:gd name="T32" fmla="*/ 1584902 w 1717"/>
                  <a:gd name="T33" fmla="*/ 571642 h 1456"/>
                  <a:gd name="T34" fmla="*/ 1536190 w 1717"/>
                  <a:gd name="T35" fmla="*/ 553815 h 1456"/>
                  <a:gd name="T36" fmla="*/ 1507676 w 1717"/>
                  <a:gd name="T37" fmla="*/ 543119 h 1456"/>
                  <a:gd name="T38" fmla="*/ 1513617 w 1717"/>
                  <a:gd name="T39" fmla="*/ 445667 h 1456"/>
                  <a:gd name="T40" fmla="*/ 1507676 w 1717"/>
                  <a:gd name="T41" fmla="*/ 396940 h 1456"/>
                  <a:gd name="T42" fmla="*/ 1483915 w 1717"/>
                  <a:gd name="T43" fmla="*/ 267400 h 1456"/>
                  <a:gd name="T44" fmla="*/ 1422134 w 1717"/>
                  <a:gd name="T45" fmla="*/ 174701 h 1456"/>
                  <a:gd name="T46" fmla="*/ 1328276 w 1717"/>
                  <a:gd name="T47" fmla="*/ 89133 h 1456"/>
                  <a:gd name="T48" fmla="*/ 1243922 w 1717"/>
                  <a:gd name="T49" fmla="*/ 36842 h 1456"/>
                  <a:gd name="T50" fmla="*/ 1047888 w 1717"/>
                  <a:gd name="T51" fmla="*/ 0 h 1456"/>
                  <a:gd name="T52" fmla="*/ 936209 w 1717"/>
                  <a:gd name="T53" fmla="*/ 20204 h 1456"/>
                  <a:gd name="T54" fmla="*/ 872052 w 1717"/>
                  <a:gd name="T55" fmla="*/ 55857 h 1456"/>
                  <a:gd name="T56" fmla="*/ 737799 w 1717"/>
                  <a:gd name="T57" fmla="*/ 155686 h 1456"/>
                  <a:gd name="T58" fmla="*/ 673643 w 1717"/>
                  <a:gd name="T59" fmla="*/ 267400 h 1456"/>
                  <a:gd name="T60" fmla="*/ 655821 w 1717"/>
                  <a:gd name="T61" fmla="*/ 367229 h 1456"/>
                  <a:gd name="T62" fmla="*/ 647505 w 1717"/>
                  <a:gd name="T63" fmla="*/ 453986 h 1456"/>
                  <a:gd name="T64" fmla="*/ 657009 w 1717"/>
                  <a:gd name="T65" fmla="*/ 545496 h 1456"/>
                  <a:gd name="T66" fmla="*/ 655821 w 1717"/>
                  <a:gd name="T67" fmla="*/ 553815 h 1456"/>
                  <a:gd name="T68" fmla="*/ 622555 w 1717"/>
                  <a:gd name="T69" fmla="*/ 530046 h 1456"/>
                  <a:gd name="T70" fmla="*/ 597605 w 1717"/>
                  <a:gd name="T71" fmla="*/ 532423 h 1456"/>
                  <a:gd name="T72" fmla="*/ 572656 w 1717"/>
                  <a:gd name="T73" fmla="*/ 572830 h 1456"/>
                  <a:gd name="T74" fmla="*/ 576220 w 1717"/>
                  <a:gd name="T75" fmla="*/ 696428 h 1456"/>
                  <a:gd name="T76" fmla="*/ 576220 w 1717"/>
                  <a:gd name="T77" fmla="*/ 789127 h 1456"/>
                  <a:gd name="T78" fmla="*/ 595229 w 1717"/>
                  <a:gd name="T79" fmla="*/ 861622 h 1456"/>
                  <a:gd name="T80" fmla="*/ 620179 w 1717"/>
                  <a:gd name="T81" fmla="*/ 886579 h 1456"/>
                  <a:gd name="T82" fmla="*/ 636812 w 1717"/>
                  <a:gd name="T83" fmla="*/ 892522 h 1456"/>
                  <a:gd name="T84" fmla="*/ 664138 w 1717"/>
                  <a:gd name="T85" fmla="*/ 883014 h 1456"/>
                  <a:gd name="T86" fmla="*/ 683147 w 1717"/>
                  <a:gd name="T87" fmla="*/ 930552 h 1456"/>
                  <a:gd name="T88" fmla="*/ 724730 w 1717"/>
                  <a:gd name="T89" fmla="*/ 1054150 h 1456"/>
                  <a:gd name="T90" fmla="*/ 729482 w 1717"/>
                  <a:gd name="T91" fmla="*/ 1111195 h 1456"/>
                  <a:gd name="T92" fmla="*/ 728294 w 1717"/>
                  <a:gd name="T93" fmla="*/ 1196763 h 1456"/>
                  <a:gd name="T94" fmla="*/ 730671 w 1717"/>
                  <a:gd name="T95" fmla="*/ 1256186 h 1456"/>
                  <a:gd name="T96" fmla="*/ 729482 w 1717"/>
                  <a:gd name="T97" fmla="*/ 1321550 h 1456"/>
                  <a:gd name="T98" fmla="*/ 653445 w 1717"/>
                  <a:gd name="T99" fmla="*/ 1427322 h 1456"/>
                  <a:gd name="T100" fmla="*/ 618991 w 1717"/>
                  <a:gd name="T101" fmla="*/ 1449902 h 1456"/>
                  <a:gd name="T102" fmla="*/ 573844 w 1717"/>
                  <a:gd name="T103" fmla="*/ 1470106 h 1456"/>
                  <a:gd name="T104" fmla="*/ 515628 w 1717"/>
                  <a:gd name="T105" fmla="*/ 1539035 h 1456"/>
                  <a:gd name="T106" fmla="*/ 430086 w 1717"/>
                  <a:gd name="T107" fmla="*/ 1571123 h 1456"/>
                  <a:gd name="T108" fmla="*/ 187717 w 1717"/>
                  <a:gd name="T109" fmla="*/ 1665011 h 1456"/>
                  <a:gd name="T110" fmla="*/ 0 w 1717"/>
                  <a:gd name="T111" fmla="*/ 1730375 h 1456"/>
                  <a:gd name="T112" fmla="*/ 1923505 w 1717"/>
                  <a:gd name="T113" fmla="*/ 1685214 h 1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7" h="1456">
                    <a:moveTo>
                      <a:pt x="1619" y="1418"/>
                    </a:moveTo>
                    <a:lnTo>
                      <a:pt x="1619" y="1418"/>
                    </a:lnTo>
                    <a:lnTo>
                      <a:pt x="1583" y="1404"/>
                    </a:lnTo>
                    <a:lnTo>
                      <a:pt x="1547" y="1390"/>
                    </a:lnTo>
                    <a:lnTo>
                      <a:pt x="1476" y="1361"/>
                    </a:lnTo>
                    <a:lnTo>
                      <a:pt x="1405" y="1330"/>
                    </a:lnTo>
                    <a:lnTo>
                      <a:pt x="1334" y="1301"/>
                    </a:lnTo>
                    <a:lnTo>
                      <a:pt x="1319" y="1290"/>
                    </a:lnTo>
                    <a:lnTo>
                      <a:pt x="1305" y="1278"/>
                    </a:lnTo>
                    <a:lnTo>
                      <a:pt x="1277" y="1253"/>
                    </a:lnTo>
                    <a:lnTo>
                      <a:pt x="1272" y="1243"/>
                    </a:lnTo>
                    <a:lnTo>
                      <a:pt x="1265" y="1235"/>
                    </a:lnTo>
                    <a:lnTo>
                      <a:pt x="1258" y="1227"/>
                    </a:lnTo>
                    <a:lnTo>
                      <a:pt x="1249" y="1221"/>
                    </a:lnTo>
                    <a:lnTo>
                      <a:pt x="1247" y="1215"/>
                    </a:lnTo>
                    <a:lnTo>
                      <a:pt x="1244" y="1211"/>
                    </a:lnTo>
                    <a:lnTo>
                      <a:pt x="1241" y="1206"/>
                    </a:lnTo>
                    <a:lnTo>
                      <a:pt x="1237" y="1203"/>
                    </a:lnTo>
                    <a:lnTo>
                      <a:pt x="1229" y="1196"/>
                    </a:lnTo>
                    <a:lnTo>
                      <a:pt x="1221" y="1189"/>
                    </a:lnTo>
                    <a:lnTo>
                      <a:pt x="1217" y="1180"/>
                    </a:lnTo>
                    <a:lnTo>
                      <a:pt x="1213" y="1171"/>
                    </a:lnTo>
                    <a:lnTo>
                      <a:pt x="1206" y="1152"/>
                    </a:lnTo>
                    <a:lnTo>
                      <a:pt x="1202" y="1142"/>
                    </a:lnTo>
                    <a:lnTo>
                      <a:pt x="1197" y="1134"/>
                    </a:lnTo>
                    <a:lnTo>
                      <a:pt x="1192" y="1126"/>
                    </a:lnTo>
                    <a:lnTo>
                      <a:pt x="1185" y="1120"/>
                    </a:lnTo>
                    <a:lnTo>
                      <a:pt x="1177" y="1104"/>
                    </a:lnTo>
                    <a:lnTo>
                      <a:pt x="1174" y="1095"/>
                    </a:lnTo>
                    <a:lnTo>
                      <a:pt x="1173" y="1084"/>
                    </a:lnTo>
                    <a:lnTo>
                      <a:pt x="1173" y="1036"/>
                    </a:lnTo>
                    <a:lnTo>
                      <a:pt x="1176" y="999"/>
                    </a:lnTo>
                    <a:lnTo>
                      <a:pt x="1180" y="964"/>
                    </a:lnTo>
                    <a:lnTo>
                      <a:pt x="1186" y="929"/>
                    </a:lnTo>
                    <a:lnTo>
                      <a:pt x="1193" y="897"/>
                    </a:lnTo>
                    <a:lnTo>
                      <a:pt x="1201" y="865"/>
                    </a:lnTo>
                    <a:lnTo>
                      <a:pt x="1209" y="834"/>
                    </a:lnTo>
                    <a:lnTo>
                      <a:pt x="1225" y="771"/>
                    </a:lnTo>
                    <a:lnTo>
                      <a:pt x="1227" y="770"/>
                    </a:lnTo>
                    <a:lnTo>
                      <a:pt x="1229" y="767"/>
                    </a:lnTo>
                    <a:lnTo>
                      <a:pt x="1230" y="762"/>
                    </a:lnTo>
                    <a:lnTo>
                      <a:pt x="1231" y="760"/>
                    </a:lnTo>
                    <a:lnTo>
                      <a:pt x="1232" y="759"/>
                    </a:lnTo>
                    <a:lnTo>
                      <a:pt x="1234" y="760"/>
                    </a:lnTo>
                    <a:lnTo>
                      <a:pt x="1237" y="763"/>
                    </a:lnTo>
                    <a:lnTo>
                      <a:pt x="1239" y="767"/>
                    </a:lnTo>
                    <a:lnTo>
                      <a:pt x="1243" y="770"/>
                    </a:lnTo>
                    <a:lnTo>
                      <a:pt x="1247" y="773"/>
                    </a:lnTo>
                    <a:lnTo>
                      <a:pt x="1252" y="775"/>
                    </a:lnTo>
                    <a:lnTo>
                      <a:pt x="1257" y="776"/>
                    </a:lnTo>
                    <a:lnTo>
                      <a:pt x="1263" y="776"/>
                    </a:lnTo>
                    <a:lnTo>
                      <a:pt x="1269" y="776"/>
                    </a:lnTo>
                    <a:lnTo>
                      <a:pt x="1275" y="775"/>
                    </a:lnTo>
                    <a:lnTo>
                      <a:pt x="1281" y="774"/>
                    </a:lnTo>
                    <a:lnTo>
                      <a:pt x="1287" y="772"/>
                    </a:lnTo>
                    <a:lnTo>
                      <a:pt x="1293" y="770"/>
                    </a:lnTo>
                    <a:lnTo>
                      <a:pt x="1297" y="767"/>
                    </a:lnTo>
                    <a:lnTo>
                      <a:pt x="1301" y="764"/>
                    </a:lnTo>
                    <a:lnTo>
                      <a:pt x="1304" y="760"/>
                    </a:lnTo>
                    <a:lnTo>
                      <a:pt x="1306" y="756"/>
                    </a:lnTo>
                    <a:lnTo>
                      <a:pt x="1306" y="751"/>
                    </a:lnTo>
                    <a:lnTo>
                      <a:pt x="1309" y="746"/>
                    </a:lnTo>
                    <a:lnTo>
                      <a:pt x="1310" y="743"/>
                    </a:lnTo>
                    <a:lnTo>
                      <a:pt x="1310" y="739"/>
                    </a:lnTo>
                    <a:lnTo>
                      <a:pt x="1315" y="730"/>
                    </a:lnTo>
                    <a:lnTo>
                      <a:pt x="1319" y="720"/>
                    </a:lnTo>
                    <a:lnTo>
                      <a:pt x="1323" y="710"/>
                    </a:lnTo>
                    <a:lnTo>
                      <a:pt x="1326" y="700"/>
                    </a:lnTo>
                    <a:lnTo>
                      <a:pt x="1330" y="677"/>
                    </a:lnTo>
                    <a:lnTo>
                      <a:pt x="1334" y="654"/>
                    </a:lnTo>
                    <a:lnTo>
                      <a:pt x="1336" y="629"/>
                    </a:lnTo>
                    <a:lnTo>
                      <a:pt x="1338" y="604"/>
                    </a:lnTo>
                    <a:lnTo>
                      <a:pt x="1340" y="579"/>
                    </a:lnTo>
                    <a:lnTo>
                      <a:pt x="1342" y="554"/>
                    </a:lnTo>
                    <a:lnTo>
                      <a:pt x="1344" y="552"/>
                    </a:lnTo>
                    <a:lnTo>
                      <a:pt x="1346" y="549"/>
                    </a:lnTo>
                    <a:lnTo>
                      <a:pt x="1347" y="544"/>
                    </a:lnTo>
                    <a:lnTo>
                      <a:pt x="1347" y="538"/>
                    </a:lnTo>
                    <a:lnTo>
                      <a:pt x="1347" y="532"/>
                    </a:lnTo>
                    <a:lnTo>
                      <a:pt x="1346" y="527"/>
                    </a:lnTo>
                    <a:lnTo>
                      <a:pt x="1344" y="524"/>
                    </a:lnTo>
                    <a:lnTo>
                      <a:pt x="1342" y="522"/>
                    </a:lnTo>
                    <a:lnTo>
                      <a:pt x="1342" y="514"/>
                    </a:lnTo>
                    <a:lnTo>
                      <a:pt x="1342" y="507"/>
                    </a:lnTo>
                    <a:lnTo>
                      <a:pt x="1341" y="501"/>
                    </a:lnTo>
                    <a:lnTo>
                      <a:pt x="1338" y="497"/>
                    </a:lnTo>
                    <a:lnTo>
                      <a:pt x="1337" y="491"/>
                    </a:lnTo>
                    <a:lnTo>
                      <a:pt x="1336" y="486"/>
                    </a:lnTo>
                    <a:lnTo>
                      <a:pt x="1334" y="481"/>
                    </a:lnTo>
                    <a:lnTo>
                      <a:pt x="1331" y="478"/>
                    </a:lnTo>
                    <a:lnTo>
                      <a:pt x="1328" y="475"/>
                    </a:lnTo>
                    <a:lnTo>
                      <a:pt x="1324" y="472"/>
                    </a:lnTo>
                    <a:lnTo>
                      <a:pt x="1314" y="469"/>
                    </a:lnTo>
                    <a:lnTo>
                      <a:pt x="1304" y="467"/>
                    </a:lnTo>
                    <a:lnTo>
                      <a:pt x="1293" y="466"/>
                    </a:lnTo>
                    <a:lnTo>
                      <a:pt x="1273" y="465"/>
                    </a:lnTo>
                    <a:lnTo>
                      <a:pt x="1273" y="462"/>
                    </a:lnTo>
                    <a:lnTo>
                      <a:pt x="1272" y="460"/>
                    </a:lnTo>
                    <a:lnTo>
                      <a:pt x="1271" y="458"/>
                    </a:lnTo>
                    <a:lnTo>
                      <a:pt x="1269" y="457"/>
                    </a:lnTo>
                    <a:lnTo>
                      <a:pt x="1269" y="401"/>
                    </a:lnTo>
                    <a:lnTo>
                      <a:pt x="1271" y="397"/>
                    </a:lnTo>
                    <a:lnTo>
                      <a:pt x="1273" y="391"/>
                    </a:lnTo>
                    <a:lnTo>
                      <a:pt x="1274" y="383"/>
                    </a:lnTo>
                    <a:lnTo>
                      <a:pt x="1274" y="375"/>
                    </a:lnTo>
                    <a:lnTo>
                      <a:pt x="1274" y="367"/>
                    </a:lnTo>
                    <a:lnTo>
                      <a:pt x="1273" y="359"/>
                    </a:lnTo>
                    <a:lnTo>
                      <a:pt x="1271" y="353"/>
                    </a:lnTo>
                    <a:lnTo>
                      <a:pt x="1269" y="349"/>
                    </a:lnTo>
                    <a:lnTo>
                      <a:pt x="1269" y="334"/>
                    </a:lnTo>
                    <a:lnTo>
                      <a:pt x="1269" y="320"/>
                    </a:lnTo>
                    <a:lnTo>
                      <a:pt x="1268" y="306"/>
                    </a:lnTo>
                    <a:lnTo>
                      <a:pt x="1267" y="293"/>
                    </a:lnTo>
                    <a:lnTo>
                      <a:pt x="1263" y="269"/>
                    </a:lnTo>
                    <a:lnTo>
                      <a:pt x="1257" y="246"/>
                    </a:lnTo>
                    <a:lnTo>
                      <a:pt x="1249" y="225"/>
                    </a:lnTo>
                    <a:lnTo>
                      <a:pt x="1240" y="206"/>
                    </a:lnTo>
                    <a:lnTo>
                      <a:pt x="1229" y="189"/>
                    </a:lnTo>
                    <a:lnTo>
                      <a:pt x="1217" y="172"/>
                    </a:lnTo>
                    <a:lnTo>
                      <a:pt x="1208" y="159"/>
                    </a:lnTo>
                    <a:lnTo>
                      <a:pt x="1197" y="147"/>
                    </a:lnTo>
                    <a:lnTo>
                      <a:pt x="1186" y="135"/>
                    </a:lnTo>
                    <a:lnTo>
                      <a:pt x="1175" y="124"/>
                    </a:lnTo>
                    <a:lnTo>
                      <a:pt x="1150" y="103"/>
                    </a:lnTo>
                    <a:lnTo>
                      <a:pt x="1125" y="83"/>
                    </a:lnTo>
                    <a:lnTo>
                      <a:pt x="1118" y="75"/>
                    </a:lnTo>
                    <a:lnTo>
                      <a:pt x="1109" y="68"/>
                    </a:lnTo>
                    <a:lnTo>
                      <a:pt x="1101" y="61"/>
                    </a:lnTo>
                    <a:lnTo>
                      <a:pt x="1091" y="55"/>
                    </a:lnTo>
                    <a:lnTo>
                      <a:pt x="1081" y="48"/>
                    </a:lnTo>
                    <a:lnTo>
                      <a:pt x="1070" y="42"/>
                    </a:lnTo>
                    <a:lnTo>
                      <a:pt x="1047" y="31"/>
                    </a:lnTo>
                    <a:lnTo>
                      <a:pt x="1022" y="22"/>
                    </a:lnTo>
                    <a:lnTo>
                      <a:pt x="996" y="14"/>
                    </a:lnTo>
                    <a:lnTo>
                      <a:pt x="968" y="8"/>
                    </a:lnTo>
                    <a:lnTo>
                      <a:pt x="939" y="3"/>
                    </a:lnTo>
                    <a:lnTo>
                      <a:pt x="910" y="1"/>
                    </a:lnTo>
                    <a:lnTo>
                      <a:pt x="882" y="0"/>
                    </a:lnTo>
                    <a:lnTo>
                      <a:pt x="854" y="2"/>
                    </a:lnTo>
                    <a:lnTo>
                      <a:pt x="840" y="4"/>
                    </a:lnTo>
                    <a:lnTo>
                      <a:pt x="827" y="6"/>
                    </a:lnTo>
                    <a:lnTo>
                      <a:pt x="813" y="9"/>
                    </a:lnTo>
                    <a:lnTo>
                      <a:pt x="801" y="12"/>
                    </a:lnTo>
                    <a:lnTo>
                      <a:pt x="788" y="17"/>
                    </a:lnTo>
                    <a:lnTo>
                      <a:pt x="777" y="21"/>
                    </a:lnTo>
                    <a:lnTo>
                      <a:pt x="764" y="27"/>
                    </a:lnTo>
                    <a:lnTo>
                      <a:pt x="754" y="33"/>
                    </a:lnTo>
                    <a:lnTo>
                      <a:pt x="743" y="40"/>
                    </a:lnTo>
                    <a:lnTo>
                      <a:pt x="734" y="47"/>
                    </a:lnTo>
                    <a:lnTo>
                      <a:pt x="705" y="67"/>
                    </a:lnTo>
                    <a:lnTo>
                      <a:pt x="676" y="87"/>
                    </a:lnTo>
                    <a:lnTo>
                      <a:pt x="661" y="97"/>
                    </a:lnTo>
                    <a:lnTo>
                      <a:pt x="647" y="108"/>
                    </a:lnTo>
                    <a:lnTo>
                      <a:pt x="634" y="120"/>
                    </a:lnTo>
                    <a:lnTo>
                      <a:pt x="621" y="131"/>
                    </a:lnTo>
                    <a:lnTo>
                      <a:pt x="610" y="144"/>
                    </a:lnTo>
                    <a:lnTo>
                      <a:pt x="598" y="158"/>
                    </a:lnTo>
                    <a:lnTo>
                      <a:pt x="588" y="172"/>
                    </a:lnTo>
                    <a:lnTo>
                      <a:pt x="579" y="188"/>
                    </a:lnTo>
                    <a:lnTo>
                      <a:pt x="572" y="206"/>
                    </a:lnTo>
                    <a:lnTo>
                      <a:pt x="567" y="225"/>
                    </a:lnTo>
                    <a:lnTo>
                      <a:pt x="563" y="246"/>
                    </a:lnTo>
                    <a:lnTo>
                      <a:pt x="561" y="268"/>
                    </a:lnTo>
                    <a:lnTo>
                      <a:pt x="561" y="272"/>
                    </a:lnTo>
                    <a:lnTo>
                      <a:pt x="556" y="290"/>
                    </a:lnTo>
                    <a:lnTo>
                      <a:pt x="552" y="309"/>
                    </a:lnTo>
                    <a:lnTo>
                      <a:pt x="550" y="331"/>
                    </a:lnTo>
                    <a:lnTo>
                      <a:pt x="549" y="353"/>
                    </a:lnTo>
                    <a:lnTo>
                      <a:pt x="549" y="361"/>
                    </a:lnTo>
                    <a:lnTo>
                      <a:pt x="546" y="371"/>
                    </a:lnTo>
                    <a:lnTo>
                      <a:pt x="545" y="382"/>
                    </a:lnTo>
                    <a:lnTo>
                      <a:pt x="545" y="394"/>
                    </a:lnTo>
                    <a:lnTo>
                      <a:pt x="545" y="406"/>
                    </a:lnTo>
                    <a:lnTo>
                      <a:pt x="549" y="429"/>
                    </a:lnTo>
                    <a:lnTo>
                      <a:pt x="553" y="449"/>
                    </a:lnTo>
                    <a:lnTo>
                      <a:pt x="553" y="459"/>
                    </a:lnTo>
                    <a:lnTo>
                      <a:pt x="554" y="463"/>
                    </a:lnTo>
                    <a:lnTo>
                      <a:pt x="555" y="464"/>
                    </a:lnTo>
                    <a:lnTo>
                      <a:pt x="557" y="465"/>
                    </a:lnTo>
                    <a:lnTo>
                      <a:pt x="554" y="466"/>
                    </a:lnTo>
                    <a:lnTo>
                      <a:pt x="552" y="466"/>
                    </a:lnTo>
                    <a:lnTo>
                      <a:pt x="549" y="465"/>
                    </a:lnTo>
                    <a:lnTo>
                      <a:pt x="546" y="464"/>
                    </a:lnTo>
                    <a:lnTo>
                      <a:pt x="541" y="460"/>
                    </a:lnTo>
                    <a:lnTo>
                      <a:pt x="536" y="455"/>
                    </a:lnTo>
                    <a:lnTo>
                      <a:pt x="531" y="450"/>
                    </a:lnTo>
                    <a:lnTo>
                      <a:pt x="524" y="446"/>
                    </a:lnTo>
                    <a:lnTo>
                      <a:pt x="521" y="445"/>
                    </a:lnTo>
                    <a:lnTo>
                      <a:pt x="517" y="444"/>
                    </a:lnTo>
                    <a:lnTo>
                      <a:pt x="513" y="444"/>
                    </a:lnTo>
                    <a:lnTo>
                      <a:pt x="509" y="445"/>
                    </a:lnTo>
                    <a:lnTo>
                      <a:pt x="503" y="448"/>
                    </a:lnTo>
                    <a:lnTo>
                      <a:pt x="498" y="451"/>
                    </a:lnTo>
                    <a:lnTo>
                      <a:pt x="493" y="456"/>
                    </a:lnTo>
                    <a:lnTo>
                      <a:pt x="489" y="461"/>
                    </a:lnTo>
                    <a:lnTo>
                      <a:pt x="486" y="467"/>
                    </a:lnTo>
                    <a:lnTo>
                      <a:pt x="484" y="474"/>
                    </a:lnTo>
                    <a:lnTo>
                      <a:pt x="482" y="482"/>
                    </a:lnTo>
                    <a:lnTo>
                      <a:pt x="480" y="490"/>
                    </a:lnTo>
                    <a:lnTo>
                      <a:pt x="479" y="507"/>
                    </a:lnTo>
                    <a:lnTo>
                      <a:pt x="480" y="526"/>
                    </a:lnTo>
                    <a:lnTo>
                      <a:pt x="482" y="544"/>
                    </a:lnTo>
                    <a:lnTo>
                      <a:pt x="485" y="562"/>
                    </a:lnTo>
                    <a:lnTo>
                      <a:pt x="485" y="586"/>
                    </a:lnTo>
                    <a:lnTo>
                      <a:pt x="486" y="598"/>
                    </a:lnTo>
                    <a:lnTo>
                      <a:pt x="485" y="612"/>
                    </a:lnTo>
                    <a:lnTo>
                      <a:pt x="485" y="638"/>
                    </a:lnTo>
                    <a:lnTo>
                      <a:pt x="484" y="652"/>
                    </a:lnTo>
                    <a:lnTo>
                      <a:pt x="485" y="664"/>
                    </a:lnTo>
                    <a:lnTo>
                      <a:pt x="486" y="676"/>
                    </a:lnTo>
                    <a:lnTo>
                      <a:pt x="489" y="686"/>
                    </a:lnTo>
                    <a:lnTo>
                      <a:pt x="493" y="699"/>
                    </a:lnTo>
                    <a:lnTo>
                      <a:pt x="497" y="712"/>
                    </a:lnTo>
                    <a:lnTo>
                      <a:pt x="501" y="725"/>
                    </a:lnTo>
                    <a:lnTo>
                      <a:pt x="505" y="739"/>
                    </a:lnTo>
                    <a:lnTo>
                      <a:pt x="509" y="739"/>
                    </a:lnTo>
                    <a:lnTo>
                      <a:pt x="512" y="740"/>
                    </a:lnTo>
                    <a:lnTo>
                      <a:pt x="517" y="743"/>
                    </a:lnTo>
                    <a:lnTo>
                      <a:pt x="522" y="746"/>
                    </a:lnTo>
                    <a:lnTo>
                      <a:pt x="525" y="747"/>
                    </a:lnTo>
                    <a:lnTo>
                      <a:pt x="529" y="747"/>
                    </a:lnTo>
                    <a:lnTo>
                      <a:pt x="531" y="749"/>
                    </a:lnTo>
                    <a:lnTo>
                      <a:pt x="533" y="751"/>
                    </a:lnTo>
                    <a:lnTo>
                      <a:pt x="536" y="751"/>
                    </a:lnTo>
                    <a:lnTo>
                      <a:pt x="538" y="751"/>
                    </a:lnTo>
                    <a:lnTo>
                      <a:pt x="543" y="750"/>
                    </a:lnTo>
                    <a:lnTo>
                      <a:pt x="547" y="748"/>
                    </a:lnTo>
                    <a:lnTo>
                      <a:pt x="552" y="745"/>
                    </a:lnTo>
                    <a:lnTo>
                      <a:pt x="557" y="744"/>
                    </a:lnTo>
                    <a:lnTo>
                      <a:pt x="559" y="743"/>
                    </a:lnTo>
                    <a:lnTo>
                      <a:pt x="561" y="744"/>
                    </a:lnTo>
                    <a:lnTo>
                      <a:pt x="563" y="745"/>
                    </a:lnTo>
                    <a:lnTo>
                      <a:pt x="565" y="747"/>
                    </a:lnTo>
                    <a:lnTo>
                      <a:pt x="569" y="766"/>
                    </a:lnTo>
                    <a:lnTo>
                      <a:pt x="575" y="783"/>
                    </a:lnTo>
                    <a:lnTo>
                      <a:pt x="582" y="799"/>
                    </a:lnTo>
                    <a:lnTo>
                      <a:pt x="589" y="815"/>
                    </a:lnTo>
                    <a:lnTo>
                      <a:pt x="595" y="832"/>
                    </a:lnTo>
                    <a:lnTo>
                      <a:pt x="602" y="849"/>
                    </a:lnTo>
                    <a:lnTo>
                      <a:pt x="607" y="867"/>
                    </a:lnTo>
                    <a:lnTo>
                      <a:pt x="610" y="887"/>
                    </a:lnTo>
                    <a:lnTo>
                      <a:pt x="609" y="895"/>
                    </a:lnTo>
                    <a:lnTo>
                      <a:pt x="610" y="902"/>
                    </a:lnTo>
                    <a:lnTo>
                      <a:pt x="612" y="915"/>
                    </a:lnTo>
                    <a:lnTo>
                      <a:pt x="614" y="928"/>
                    </a:lnTo>
                    <a:lnTo>
                      <a:pt x="614" y="935"/>
                    </a:lnTo>
                    <a:lnTo>
                      <a:pt x="614" y="944"/>
                    </a:lnTo>
                    <a:lnTo>
                      <a:pt x="615" y="956"/>
                    </a:lnTo>
                    <a:lnTo>
                      <a:pt x="614" y="969"/>
                    </a:lnTo>
                    <a:lnTo>
                      <a:pt x="613" y="995"/>
                    </a:lnTo>
                    <a:lnTo>
                      <a:pt x="613" y="1007"/>
                    </a:lnTo>
                    <a:lnTo>
                      <a:pt x="614" y="1019"/>
                    </a:lnTo>
                    <a:lnTo>
                      <a:pt x="616" y="1024"/>
                    </a:lnTo>
                    <a:lnTo>
                      <a:pt x="617" y="1028"/>
                    </a:lnTo>
                    <a:lnTo>
                      <a:pt x="619" y="1032"/>
                    </a:lnTo>
                    <a:lnTo>
                      <a:pt x="622" y="1036"/>
                    </a:lnTo>
                    <a:lnTo>
                      <a:pt x="615" y="1057"/>
                    </a:lnTo>
                    <a:lnTo>
                      <a:pt x="614" y="1083"/>
                    </a:lnTo>
                    <a:lnTo>
                      <a:pt x="613" y="1087"/>
                    </a:lnTo>
                    <a:lnTo>
                      <a:pt x="614" y="1092"/>
                    </a:lnTo>
                    <a:lnTo>
                      <a:pt x="614" y="1112"/>
                    </a:lnTo>
                    <a:lnTo>
                      <a:pt x="603" y="1125"/>
                    </a:lnTo>
                    <a:lnTo>
                      <a:pt x="593" y="1140"/>
                    </a:lnTo>
                    <a:lnTo>
                      <a:pt x="575" y="1169"/>
                    </a:lnTo>
                    <a:lnTo>
                      <a:pt x="566" y="1183"/>
                    </a:lnTo>
                    <a:lnTo>
                      <a:pt x="555" y="1195"/>
                    </a:lnTo>
                    <a:lnTo>
                      <a:pt x="550" y="1201"/>
                    </a:lnTo>
                    <a:lnTo>
                      <a:pt x="543" y="1207"/>
                    </a:lnTo>
                    <a:lnTo>
                      <a:pt x="536" y="1212"/>
                    </a:lnTo>
                    <a:lnTo>
                      <a:pt x="529" y="1217"/>
                    </a:lnTo>
                    <a:lnTo>
                      <a:pt x="525" y="1219"/>
                    </a:lnTo>
                    <a:lnTo>
                      <a:pt x="521" y="1220"/>
                    </a:lnTo>
                    <a:lnTo>
                      <a:pt x="511" y="1223"/>
                    </a:lnTo>
                    <a:lnTo>
                      <a:pt x="501" y="1225"/>
                    </a:lnTo>
                    <a:lnTo>
                      <a:pt x="497" y="1227"/>
                    </a:lnTo>
                    <a:lnTo>
                      <a:pt x="493" y="1229"/>
                    </a:lnTo>
                    <a:lnTo>
                      <a:pt x="483" y="1237"/>
                    </a:lnTo>
                    <a:lnTo>
                      <a:pt x="474" y="1247"/>
                    </a:lnTo>
                    <a:lnTo>
                      <a:pt x="466" y="1257"/>
                    </a:lnTo>
                    <a:lnTo>
                      <a:pt x="458" y="1267"/>
                    </a:lnTo>
                    <a:lnTo>
                      <a:pt x="450" y="1277"/>
                    </a:lnTo>
                    <a:lnTo>
                      <a:pt x="442" y="1287"/>
                    </a:lnTo>
                    <a:lnTo>
                      <a:pt x="434" y="1295"/>
                    </a:lnTo>
                    <a:lnTo>
                      <a:pt x="424" y="1301"/>
                    </a:lnTo>
                    <a:lnTo>
                      <a:pt x="415" y="1305"/>
                    </a:lnTo>
                    <a:lnTo>
                      <a:pt x="405" y="1309"/>
                    </a:lnTo>
                    <a:lnTo>
                      <a:pt x="384" y="1315"/>
                    </a:lnTo>
                    <a:lnTo>
                      <a:pt x="362" y="1322"/>
                    </a:lnTo>
                    <a:lnTo>
                      <a:pt x="351" y="1325"/>
                    </a:lnTo>
                    <a:lnTo>
                      <a:pt x="340" y="1329"/>
                    </a:lnTo>
                    <a:lnTo>
                      <a:pt x="281" y="1354"/>
                    </a:lnTo>
                    <a:lnTo>
                      <a:pt x="220" y="1378"/>
                    </a:lnTo>
                    <a:lnTo>
                      <a:pt x="158" y="1401"/>
                    </a:lnTo>
                    <a:lnTo>
                      <a:pt x="127" y="1412"/>
                    </a:lnTo>
                    <a:lnTo>
                      <a:pt x="95" y="1422"/>
                    </a:lnTo>
                    <a:lnTo>
                      <a:pt x="45" y="1437"/>
                    </a:lnTo>
                    <a:lnTo>
                      <a:pt x="22" y="1446"/>
                    </a:lnTo>
                    <a:lnTo>
                      <a:pt x="0" y="1456"/>
                    </a:lnTo>
                    <a:lnTo>
                      <a:pt x="1717" y="1456"/>
                    </a:lnTo>
                    <a:lnTo>
                      <a:pt x="1669" y="1436"/>
                    </a:lnTo>
                    <a:lnTo>
                      <a:pt x="1645" y="1427"/>
                    </a:lnTo>
                    <a:lnTo>
                      <a:pt x="1619" y="14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lumMod val="75000"/>
                    </a:prstClr>
                  </a:solidFill>
                  <a:effectLst/>
                  <a:uLnTx/>
                  <a:uFillTx/>
                  <a:latin typeface="Calibri" panose="020F0502020204030204"/>
                  <a:ea typeface="+mn-ea"/>
                  <a:cs typeface="+mn-cs"/>
                </a:endParaRPr>
              </a:p>
            </p:txBody>
          </p:sp>
        </p:grpSp>
      </p:grpSp>
      <p:sp>
        <p:nvSpPr>
          <p:cNvPr id="80" name="Rectangle 79"/>
          <p:cNvSpPr/>
          <p:nvPr/>
        </p:nvSpPr>
        <p:spPr>
          <a:xfrm>
            <a:off x="8954811" y="1719631"/>
            <a:ext cx="2028119" cy="923330"/>
          </a:xfrm>
          <a:prstGeom prst="rect">
            <a:avLst/>
          </a:prstGeom>
          <a:noFill/>
          <a:ln>
            <a:no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0800"/>
                <a:solidFill>
                  <a:prstClr val="white">
                    <a:lumMod val="65000"/>
                  </a:prstClr>
                </a:solidFill>
                <a:effectLst/>
                <a:uLnTx/>
                <a:uFillTx/>
                <a:latin typeface="Calibri" panose="020F0502020204030204"/>
                <a:ea typeface="+mn-ea"/>
                <a:cs typeface="+mn-cs"/>
              </a:rPr>
              <a:t>3.54M</a:t>
            </a:r>
          </a:p>
        </p:txBody>
      </p:sp>
      <p:sp>
        <p:nvSpPr>
          <p:cNvPr id="81" name="Rectangle 80"/>
          <p:cNvSpPr/>
          <p:nvPr/>
        </p:nvSpPr>
        <p:spPr>
          <a:xfrm>
            <a:off x="8776177" y="2473259"/>
            <a:ext cx="249001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75000"/>
                  </a:prstClr>
                </a:solidFill>
                <a:effectLst/>
                <a:uLnTx/>
                <a:uFillTx/>
                <a:latin typeface="Tahoma" charset="0"/>
                <a:ea typeface="Tahoma" charset="0"/>
                <a:cs typeface="Tahoma" charset="0"/>
              </a:rPr>
              <a:t>Subscribers</a:t>
            </a:r>
          </a:p>
        </p:txBody>
      </p:sp>
      <p:pic>
        <p:nvPicPr>
          <p:cNvPr id="82" name="Picture 2" descr="ÙØªÙØ¬Ø© Ø¨Ø­Ø« Ø§ÙØµÙØ± Ø¹Ù âªviews iconâ¬â">
            <a:extLst>
              <a:ext uri="{FF2B5EF4-FFF2-40B4-BE49-F238E27FC236}">
                <a16:creationId xmlns:a16="http://schemas.microsoft.com/office/drawing/2014/main" id="{12AF3C12-A60F-43F3-BFBE-1F661A17728E}"/>
              </a:ext>
            </a:extLst>
          </p:cNvPr>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260" y="3268781"/>
            <a:ext cx="1150632" cy="1150632"/>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p:nvSpPr>
        <p:spPr>
          <a:xfrm>
            <a:off x="1207925" y="3318600"/>
            <a:ext cx="1843774" cy="923330"/>
          </a:xfrm>
          <a:prstGeom prst="rect">
            <a:avLst/>
          </a:prstGeom>
          <a:noFill/>
          <a:ln>
            <a:no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0800"/>
                <a:solidFill>
                  <a:prstClr val="white">
                    <a:lumMod val="65000"/>
                  </a:prstClr>
                </a:solidFill>
                <a:effectLst/>
                <a:uLnTx/>
                <a:uFillTx/>
                <a:latin typeface="Calibri" panose="020F0502020204030204"/>
                <a:ea typeface="+mn-ea"/>
                <a:cs typeface="+mn-cs"/>
              </a:rPr>
              <a:t>787M</a:t>
            </a:r>
          </a:p>
        </p:txBody>
      </p:sp>
      <p:sp>
        <p:nvSpPr>
          <p:cNvPr id="84" name="Rectangle 83"/>
          <p:cNvSpPr/>
          <p:nvPr/>
        </p:nvSpPr>
        <p:spPr>
          <a:xfrm>
            <a:off x="796413" y="4197086"/>
            <a:ext cx="249001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75000"/>
                  </a:prstClr>
                </a:solidFill>
                <a:effectLst/>
                <a:uLnTx/>
                <a:uFillTx/>
                <a:latin typeface="Tahoma" charset="0"/>
                <a:ea typeface="Tahoma" charset="0"/>
                <a:cs typeface="Tahoma" charset="0"/>
              </a:rPr>
              <a:t>Views</a:t>
            </a:r>
          </a:p>
        </p:txBody>
      </p:sp>
      <p:sp>
        <p:nvSpPr>
          <p:cNvPr id="85" name="Ellipse 8"/>
          <p:cNvSpPr/>
          <p:nvPr/>
        </p:nvSpPr>
        <p:spPr bwMode="gray">
          <a:xfrm>
            <a:off x="7911740" y="3318738"/>
            <a:ext cx="919637" cy="878348"/>
          </a:xfrm>
          <a:prstGeom prst="ellipse">
            <a:avLst/>
          </a:prstGeom>
          <a:blipFill dpi="0" rotWithShape="1">
            <a:blip r:embed="rId4" cstate="email">
              <a:extLst>
                <a:ext uri="{28A0092B-C50C-407E-A947-70E740481C1C}">
                  <a14:useLocalDpi xmlns:a14="http://schemas.microsoft.com/office/drawing/2010/main" val="0"/>
                </a:ext>
              </a:extLst>
            </a:blip>
            <a:srcRect/>
            <a:stretch>
              <a:fillRect/>
            </a:stretch>
          </a:blipFill>
          <a:ln w="12700">
            <a:noFill/>
            <a:round/>
            <a:headEnd/>
            <a:tailEnd/>
          </a:ln>
          <a:effectLst>
            <a:outerShdw blurRad="203200" dir="18900000" sy="23000" kx="-1200000" algn="bl" rotWithShape="0">
              <a:prstClr val="black">
                <a:alpha val="20000"/>
              </a:prstClr>
            </a:outerShdw>
            <a:reflection blurRad="6350" stA="52000" endA="300" endPos="35000" dir="5400000" sy="-100000" algn="bl" rotWithShape="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6" name="Rectangle 85"/>
          <p:cNvSpPr/>
          <p:nvPr/>
        </p:nvSpPr>
        <p:spPr>
          <a:xfrm>
            <a:off x="9065822" y="3140968"/>
            <a:ext cx="1834156" cy="923330"/>
          </a:xfrm>
          <a:prstGeom prst="rect">
            <a:avLst/>
          </a:prstGeom>
          <a:noFill/>
          <a:ln>
            <a:no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w="50800"/>
                <a:solidFill>
                  <a:prstClr val="white">
                    <a:lumMod val="65000"/>
                  </a:prstClr>
                </a:solidFill>
                <a:latin typeface="Calibri" panose="020F0502020204030204"/>
              </a:rPr>
              <a:t>1</a:t>
            </a:r>
            <a:r>
              <a:rPr kumimoji="0" lang="en-US" sz="5400" b="1" i="0" u="none" strike="noStrike" kern="1200" cap="none" spc="0" normalizeH="0" baseline="0" noProof="0" dirty="0">
                <a:ln w="50800"/>
                <a:solidFill>
                  <a:prstClr val="white">
                    <a:lumMod val="65000"/>
                  </a:prstClr>
                </a:solidFill>
                <a:effectLst/>
                <a:uLnTx/>
                <a:uFillTx/>
                <a:latin typeface="Calibri" panose="020F0502020204030204"/>
                <a:ea typeface="+mn-ea"/>
                <a:cs typeface="+mn-cs"/>
              </a:rPr>
              <a:t>.8 M</a:t>
            </a:r>
          </a:p>
        </p:txBody>
      </p:sp>
      <p:sp>
        <p:nvSpPr>
          <p:cNvPr id="87" name="Rectangle 86"/>
          <p:cNvSpPr/>
          <p:nvPr/>
        </p:nvSpPr>
        <p:spPr>
          <a:xfrm>
            <a:off x="8778071" y="3993343"/>
            <a:ext cx="249001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75000"/>
                  </a:prstClr>
                </a:solidFill>
                <a:effectLst/>
                <a:uLnTx/>
                <a:uFillTx/>
                <a:latin typeface="Tahoma" charset="0"/>
                <a:ea typeface="Tahoma" charset="0"/>
                <a:cs typeface="Tahoma" charset="0"/>
              </a:rPr>
              <a:t>Followers </a:t>
            </a:r>
          </a:p>
        </p:txBody>
      </p:sp>
      <p:sp>
        <p:nvSpPr>
          <p:cNvPr id="88" name="Ellipse 8"/>
          <p:cNvSpPr/>
          <p:nvPr/>
        </p:nvSpPr>
        <p:spPr bwMode="gray">
          <a:xfrm>
            <a:off x="3237050" y="5061181"/>
            <a:ext cx="1070713" cy="893307"/>
          </a:xfrm>
          <a:prstGeom prst="ellipse">
            <a:avLst/>
          </a:prstGeom>
          <a:blipFill dpi="0" rotWithShape="1">
            <a:blip r:embed="rId5" cstate="email">
              <a:extLst>
                <a:ext uri="{28A0092B-C50C-407E-A947-70E740481C1C}">
                  <a14:useLocalDpi xmlns:a14="http://schemas.microsoft.com/office/drawing/2010/main" val="0"/>
                </a:ext>
              </a:extLst>
            </a:blip>
            <a:srcRect/>
            <a:stretch>
              <a:fillRect/>
            </a:stretch>
          </a:blipFill>
          <a:ln w="12700">
            <a:noFill/>
            <a:round/>
            <a:headEnd/>
            <a:tailEnd/>
          </a:ln>
          <a:effectLst>
            <a:outerShdw blurRad="203200" dir="18900000" sy="23000" kx="-1200000" algn="bl" rotWithShape="0">
              <a:prstClr val="black">
                <a:alpha val="20000"/>
              </a:prstClr>
            </a:outerShdw>
            <a:reflection blurRad="6350" stA="52000" endA="300" endPos="35000" dir="5400000" sy="-100000" algn="bl" rotWithShape="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9" name="Rectangle 88"/>
          <p:cNvSpPr/>
          <p:nvPr/>
        </p:nvSpPr>
        <p:spPr>
          <a:xfrm>
            <a:off x="1259347" y="4992160"/>
            <a:ext cx="1616148" cy="923330"/>
          </a:xfrm>
          <a:prstGeom prst="rect">
            <a:avLst/>
          </a:prstGeom>
          <a:noFill/>
          <a:ln>
            <a:no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0800"/>
                <a:solidFill>
                  <a:prstClr val="white">
                    <a:lumMod val="65000"/>
                  </a:prstClr>
                </a:solidFill>
                <a:effectLst/>
                <a:uLnTx/>
                <a:uFillTx/>
                <a:latin typeface="Calibri" panose="020F0502020204030204"/>
                <a:ea typeface="+mn-ea"/>
                <a:cs typeface="+mn-cs"/>
              </a:rPr>
              <a:t>451K</a:t>
            </a:r>
          </a:p>
        </p:txBody>
      </p:sp>
      <p:sp>
        <p:nvSpPr>
          <p:cNvPr id="91" name="Ellipse 8"/>
          <p:cNvSpPr/>
          <p:nvPr/>
        </p:nvSpPr>
        <p:spPr bwMode="gray">
          <a:xfrm>
            <a:off x="7864919" y="4975065"/>
            <a:ext cx="966459" cy="953755"/>
          </a:xfrm>
          <a:prstGeom prst="ellipse">
            <a:avLst/>
          </a:prstGeom>
          <a:blipFill dpi="0" rotWithShape="1">
            <a:blip r:embed="rId6" cstate="email">
              <a:extLst>
                <a:ext uri="{28A0092B-C50C-407E-A947-70E740481C1C}">
                  <a14:useLocalDpi xmlns:a14="http://schemas.microsoft.com/office/drawing/2010/main" val="0"/>
                </a:ext>
              </a:extLst>
            </a:blip>
            <a:srcRect/>
            <a:stretch>
              <a:fillRect/>
            </a:stretch>
          </a:blipFill>
          <a:ln w="12700">
            <a:noFill/>
            <a:round/>
            <a:headEnd/>
            <a:tailEnd/>
          </a:ln>
          <a:effectLst>
            <a:outerShdw blurRad="203200" dir="18900000" sy="23000" kx="-1200000" algn="bl" rotWithShape="0">
              <a:prstClr val="black">
                <a:alpha val="20000"/>
              </a:prstClr>
            </a:outerShdw>
            <a:reflection blurRad="6350" stA="52000" endA="300" endPos="35000" dir="5400000" sy="-100000" algn="bl" rotWithShape="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3" name="Rectangle 92"/>
          <p:cNvSpPr/>
          <p:nvPr/>
        </p:nvSpPr>
        <p:spPr>
          <a:xfrm>
            <a:off x="9202518" y="4992160"/>
            <a:ext cx="1616147" cy="923330"/>
          </a:xfrm>
          <a:prstGeom prst="rect">
            <a:avLst/>
          </a:prstGeom>
          <a:noFill/>
          <a:ln>
            <a:no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0800"/>
                <a:solidFill>
                  <a:prstClr val="white">
                    <a:lumMod val="65000"/>
                  </a:prstClr>
                </a:solidFill>
                <a:effectLst/>
                <a:uLnTx/>
                <a:uFillTx/>
                <a:latin typeface="Calibri" panose="020F0502020204030204"/>
                <a:ea typeface="+mn-ea"/>
                <a:cs typeface="+mn-cs"/>
              </a:rPr>
              <a:t>288K</a:t>
            </a:r>
          </a:p>
        </p:txBody>
      </p:sp>
      <p:sp>
        <p:nvSpPr>
          <p:cNvPr id="2" name="Rectangle 1">
            <a:extLst>
              <a:ext uri="{FF2B5EF4-FFF2-40B4-BE49-F238E27FC236}">
                <a16:creationId xmlns:a16="http://schemas.microsoft.com/office/drawing/2014/main" id="{977F79E5-EB72-4253-95CF-C145C176E4B4}"/>
              </a:ext>
            </a:extLst>
          </p:cNvPr>
          <p:cNvSpPr/>
          <p:nvPr/>
        </p:nvSpPr>
        <p:spPr>
          <a:xfrm>
            <a:off x="0" y="0"/>
            <a:ext cx="12192000" cy="14318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Title 3">
            <a:extLst>
              <a:ext uri="{FF2B5EF4-FFF2-40B4-BE49-F238E27FC236}">
                <a16:creationId xmlns:a16="http://schemas.microsoft.com/office/drawing/2014/main" id="{EB7660C3-2696-4EA5-A5F6-36B652D2FEA2}"/>
              </a:ext>
            </a:extLst>
          </p:cNvPr>
          <p:cNvSpPr txBox="1">
            <a:spLocks/>
          </p:cNvSpPr>
          <p:nvPr/>
        </p:nvSpPr>
        <p:spPr bwMode="auto">
          <a:xfrm>
            <a:off x="4768025" y="269659"/>
            <a:ext cx="7467600" cy="60960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Sa7i Facts</a:t>
            </a:r>
          </a:p>
        </p:txBody>
      </p:sp>
      <p:sp>
        <p:nvSpPr>
          <p:cNvPr id="95" name="Rectangle 94">
            <a:extLst>
              <a:ext uri="{FF2B5EF4-FFF2-40B4-BE49-F238E27FC236}">
                <a16:creationId xmlns:a16="http://schemas.microsoft.com/office/drawing/2014/main" id="{C7E20ECD-A16E-4C1C-AD54-F90ABE31F4C1}"/>
              </a:ext>
            </a:extLst>
          </p:cNvPr>
          <p:cNvSpPr/>
          <p:nvPr/>
        </p:nvSpPr>
        <p:spPr>
          <a:xfrm>
            <a:off x="4582454" y="6201650"/>
            <a:ext cx="2905208" cy="648357"/>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76F24202-6D1D-49CB-AE4E-A5AD96E2AC92}"/>
              </a:ext>
            </a:extLst>
          </p:cNvPr>
          <p:cNvSpPr/>
          <p:nvPr/>
        </p:nvSpPr>
        <p:spPr>
          <a:xfrm rot="13250467">
            <a:off x="4263552" y="6039673"/>
            <a:ext cx="361555" cy="6338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a:extLst>
              <a:ext uri="{FF2B5EF4-FFF2-40B4-BE49-F238E27FC236}">
                <a16:creationId xmlns:a16="http://schemas.microsoft.com/office/drawing/2014/main" id="{D7AE062D-9D77-4074-8083-30DBF05AF251}"/>
              </a:ext>
            </a:extLst>
          </p:cNvPr>
          <p:cNvSpPr/>
          <p:nvPr/>
        </p:nvSpPr>
        <p:spPr>
          <a:xfrm rot="8546968">
            <a:off x="7432568" y="6092129"/>
            <a:ext cx="361555" cy="63385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BB47B755-0662-458B-966A-43EA2CFCEA4F}"/>
              </a:ext>
            </a:extLst>
          </p:cNvPr>
          <p:cNvPicPr>
            <a:picLocks noGrp="1" noChangeAspect="1"/>
          </p:cNvPicPr>
          <p:nvPr>
            <p:ph type="pic" idx="1"/>
          </p:nvPr>
        </p:nvPicPr>
        <p:blipFill>
          <a:blip r:embed="rId7">
            <a:extLst>
              <a:ext uri="{28A0092B-C50C-407E-A947-70E740481C1C}">
                <a14:useLocalDpi xmlns:a14="http://schemas.microsoft.com/office/drawing/2010/main" val="0"/>
              </a:ext>
            </a:extLst>
          </a:blip>
          <a:srcRect t="12427" b="12427"/>
          <a:stretch>
            <a:fillRect/>
          </a:stretch>
        </p:blipFill>
        <p:spPr>
          <a:xfrm>
            <a:off x="4767183" y="1628245"/>
            <a:ext cx="2593953" cy="4006860"/>
          </a:xfrm>
        </p:spPr>
      </p:pic>
      <p:pic>
        <p:nvPicPr>
          <p:cNvPr id="10" name="Picture 9">
            <a:extLst>
              <a:ext uri="{FF2B5EF4-FFF2-40B4-BE49-F238E27FC236}">
                <a16:creationId xmlns:a16="http://schemas.microsoft.com/office/drawing/2014/main" id="{68CA27FC-ABF0-4A27-8B48-52D1529BED4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767065" y="1611065"/>
            <a:ext cx="2594071" cy="4024040"/>
          </a:xfrm>
          <a:prstGeom prst="rect">
            <a:avLst/>
          </a:prstGeom>
        </p:spPr>
      </p:pic>
    </p:spTree>
    <p:extLst>
      <p:ext uri="{BB962C8B-B14F-4D97-AF65-F5344CB8AC3E}">
        <p14:creationId xmlns:p14="http://schemas.microsoft.com/office/powerpoint/2010/main" val="285778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20475" b="20475"/>
          <a:stretch>
            <a:fillRect/>
          </a:stretch>
        </p:blipFill>
        <p:spPr/>
      </p:pic>
      <p:pic>
        <p:nvPicPr>
          <p:cNvPr id="40" name="Picture Placeholder 39"/>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5138" r="5138"/>
          <a:stretch>
            <a:fillRect/>
          </a:stretch>
        </p:blipFill>
        <p:spPr/>
      </p:pic>
      <p:sp>
        <p:nvSpPr>
          <p:cNvPr id="34" name="Title 3">
            <a:extLst>
              <a:ext uri="{FF2B5EF4-FFF2-40B4-BE49-F238E27FC236}">
                <a16:creationId xmlns:a16="http://schemas.microsoft.com/office/drawing/2014/main" id="{EB7660C3-2696-4EA5-A5F6-36B652D2FEA2}"/>
              </a:ext>
            </a:extLst>
          </p:cNvPr>
          <p:cNvSpPr txBox="1">
            <a:spLocks/>
          </p:cNvSpPr>
          <p:nvPr/>
        </p:nvSpPr>
        <p:spPr bwMode="auto">
          <a:xfrm>
            <a:off x="3913276" y="280871"/>
            <a:ext cx="7467600" cy="60960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Sa7i </a:t>
            </a:r>
            <a:r>
              <a:rPr lang="en-US" sz="4400" dirty="0">
                <a:solidFill>
                  <a:srgbClr val="4472C4"/>
                </a:solidFill>
                <a:effectLst>
                  <a:outerShdw blurRad="38100" dist="38100" dir="2700000" algn="tl">
                    <a:srgbClr val="000000">
                      <a:alpha val="43137"/>
                    </a:srgbClr>
                  </a:outerShdw>
                </a:effectLst>
                <a:latin typeface="Tahoma" pitchFamily="34" charset="0"/>
                <a:ea typeface="Tahoma" pitchFamily="34" charset="0"/>
                <a:cs typeface="Tahoma" pitchFamily="34" charset="0"/>
              </a:rPr>
              <a:t>Services</a:t>
            </a:r>
            <a:endParaRPr kumimoji="0" lang="en-US" sz="4400" b="0"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37" name="Text Placeholder 3"/>
          <p:cNvSpPr txBox="1">
            <a:spLocks/>
          </p:cNvSpPr>
          <p:nvPr/>
        </p:nvSpPr>
        <p:spPr>
          <a:xfrm>
            <a:off x="1955404" y="1700808"/>
            <a:ext cx="4392233" cy="6564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60000"/>
                    <a:lumOff val="40000"/>
                  </a:prstClr>
                </a:solidFill>
                <a:effectLst/>
                <a:uLnTx/>
                <a:uFillTx/>
                <a:latin typeface="Times New Roman" panose="02020603050405020304" pitchFamily="18" charset="0"/>
                <a:ea typeface="+mn-ea"/>
                <a:cs typeface="Times New Roman" panose="02020603050405020304" pitchFamily="18" charset="0"/>
              </a:rPr>
              <a:t>Integration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prstClr val="black">
                    <a:lumMod val="60000"/>
                    <a:lumOff val="40000"/>
                  </a:prstClr>
                </a:solidFill>
                <a:effectLst/>
                <a:uLnTx/>
                <a:uFillTx/>
                <a:latin typeface="Times New Roman" panose="02020603050405020304" pitchFamily="18" charset="0"/>
                <a:ea typeface="+mn-ea"/>
                <a:cs typeface="Times New Roman" panose="02020603050405020304" pitchFamily="18" charset="0"/>
              </a:rPr>
              <a:t>Creating a video sketch (up to 45 seconds) to deliver a specific brand message seamlessly integrated into Sa7i’s content.</a:t>
            </a:r>
          </a:p>
        </p:txBody>
      </p:sp>
      <p:sp>
        <p:nvSpPr>
          <p:cNvPr id="38" name="Text Placeholder 3"/>
          <p:cNvSpPr txBox="1">
            <a:spLocks/>
          </p:cNvSpPr>
          <p:nvPr/>
        </p:nvSpPr>
        <p:spPr>
          <a:xfrm>
            <a:off x="1955404" y="2894857"/>
            <a:ext cx="4231256" cy="6564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60000"/>
                    <a:lumOff val="40000"/>
                  </a:prstClr>
                </a:solidFill>
                <a:effectLst/>
                <a:uLnTx/>
                <a:uFillTx/>
                <a:latin typeface="Times New Roman" panose="02020603050405020304" pitchFamily="18" charset="0"/>
                <a:ea typeface="+mn-ea"/>
                <a:cs typeface="Times New Roman" panose="02020603050405020304" pitchFamily="18" charset="0"/>
              </a:rPr>
              <a:t>Branded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prstClr val="black">
                    <a:lumMod val="60000"/>
                    <a:lumOff val="40000"/>
                  </a:prstClr>
                </a:solidFill>
                <a:effectLst/>
                <a:uLnTx/>
                <a:uFillTx/>
                <a:latin typeface="Times New Roman" panose="02020603050405020304" pitchFamily="18" charset="0"/>
                <a:ea typeface="+mn-ea"/>
                <a:cs typeface="Times New Roman" panose="02020603050405020304" pitchFamily="18" charset="0"/>
              </a:rPr>
              <a:t>Creating a standalone video dedicated to the brand’s message/activation using Sa7i’s dialect.</a:t>
            </a:r>
          </a:p>
        </p:txBody>
      </p:sp>
      <p:sp>
        <p:nvSpPr>
          <p:cNvPr id="39" name="Text Placeholder 3">
            <a:extLst>
              <a:ext uri="{FF2B5EF4-FFF2-40B4-BE49-F238E27FC236}">
                <a16:creationId xmlns:a16="http://schemas.microsoft.com/office/drawing/2014/main" id="{69A597D5-33B6-4E0E-BD54-7A5C11A1A0B3}"/>
              </a:ext>
            </a:extLst>
          </p:cNvPr>
          <p:cNvSpPr txBox="1">
            <a:spLocks/>
          </p:cNvSpPr>
          <p:nvPr/>
        </p:nvSpPr>
        <p:spPr>
          <a:xfrm>
            <a:off x="5861533" y="4607744"/>
            <a:ext cx="6235112" cy="19693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Social content production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If Sa7i is not your final destination, but video conceptualization and production is what you need. Sa7i presents an array of production services around the kingdom with capabilities of handling small to large scale projects.</a:t>
            </a: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93" y="1580357"/>
            <a:ext cx="701931" cy="701931"/>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253" y="2719645"/>
            <a:ext cx="1007011" cy="1007011"/>
          </a:xfrm>
          <a:prstGeom prst="rect">
            <a:avLst/>
          </a:prstGeom>
        </p:spPr>
      </p:pic>
    </p:spTree>
    <p:extLst>
      <p:ext uri="{BB962C8B-B14F-4D97-AF65-F5344CB8AC3E}">
        <p14:creationId xmlns:p14="http://schemas.microsoft.com/office/powerpoint/2010/main" val="139118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802548-0456-4344-986D-5BB8DD1C9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4" name="Rectangle 3">
            <a:extLst>
              <a:ext uri="{FF2B5EF4-FFF2-40B4-BE49-F238E27FC236}">
                <a16:creationId xmlns:a16="http://schemas.microsoft.com/office/drawing/2014/main" id="{9FCD0CD0-98D7-4DC4-AFFE-82D12C3222AB}"/>
              </a:ext>
            </a:extLst>
          </p:cNvPr>
          <p:cNvSpPr/>
          <p:nvPr/>
        </p:nvSpPr>
        <p:spPr>
          <a:xfrm>
            <a:off x="0" y="-2"/>
            <a:ext cx="12192000" cy="6858000"/>
          </a:xfrm>
          <a:prstGeom prst="rect">
            <a:avLst/>
          </a:prstGeom>
          <a:solidFill>
            <a:schemeClr val="accent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ECFE73E1-6781-49B9-B466-640D7F3CE0FD}"/>
              </a:ext>
            </a:extLst>
          </p:cNvPr>
          <p:cNvSpPr txBox="1">
            <a:spLocks/>
          </p:cNvSpPr>
          <p:nvPr/>
        </p:nvSpPr>
        <p:spPr bwMode="auto">
          <a:xfrm>
            <a:off x="3137437" y="3283858"/>
            <a:ext cx="7467600" cy="60960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Sa7i Shows</a:t>
            </a:r>
            <a:endParaRPr kumimoji="0" lang="en-US" sz="8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6853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651032-FC4A-4149-B223-D152A430A8AC}"/>
              </a:ext>
            </a:extLst>
          </p:cNvPr>
          <p:cNvSpPr/>
          <p:nvPr/>
        </p:nvSpPr>
        <p:spPr>
          <a:xfrm>
            <a:off x="0" y="0"/>
            <a:ext cx="388514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55"/>
          <p:cNvSpPr/>
          <p:nvPr/>
        </p:nvSpPr>
        <p:spPr>
          <a:xfrm>
            <a:off x="2146710" y="6196753"/>
            <a:ext cx="342213"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57" name="Rectangle 41"/>
          <p:cNvSpPr txBox="1"/>
          <p:nvPr/>
        </p:nvSpPr>
        <p:spPr>
          <a:xfrm>
            <a:off x="1269373" y="4915323"/>
            <a:ext cx="876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1" i="0" u="none" strike="noStrike" kern="0" cap="none" spc="0" normalizeH="0" baseline="0" noProof="0">
                <a:ln>
                  <a:noFill/>
                </a:ln>
                <a:solidFill>
                  <a:srgbClr val="FFFFFF"/>
                </a:solidFill>
                <a:effectLst/>
                <a:uLnTx/>
                <a:uFillTx/>
                <a:latin typeface="Helvetica"/>
                <a:cs typeface="Helvetica"/>
                <a:sym typeface="Helvetica"/>
              </a:rPr>
              <a:t>Gender </a:t>
            </a:r>
          </a:p>
        </p:txBody>
      </p:sp>
      <p:sp>
        <p:nvSpPr>
          <p:cNvPr id="458" name="Rectangle 49"/>
          <p:cNvSpPr txBox="1"/>
          <p:nvPr/>
        </p:nvSpPr>
        <p:spPr>
          <a:xfrm>
            <a:off x="295710" y="50677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82%</a:t>
            </a:r>
          </a:p>
        </p:txBody>
      </p:sp>
      <p:sp>
        <p:nvSpPr>
          <p:cNvPr id="459" name="Rectangle 50"/>
          <p:cNvSpPr txBox="1"/>
          <p:nvPr/>
        </p:nvSpPr>
        <p:spPr>
          <a:xfrm>
            <a:off x="2883648" y="6034075"/>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15%</a:t>
            </a:r>
          </a:p>
        </p:txBody>
      </p:sp>
      <p:sp>
        <p:nvSpPr>
          <p:cNvPr id="460" name="Rectangle 93"/>
          <p:cNvSpPr txBox="1"/>
          <p:nvPr/>
        </p:nvSpPr>
        <p:spPr>
          <a:xfrm>
            <a:off x="299601" y="5923884"/>
            <a:ext cx="32861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[13-34]</a:t>
            </a:r>
          </a:p>
        </p:txBody>
      </p:sp>
      <p:sp>
        <p:nvSpPr>
          <p:cNvPr id="461" name="Rectangle 94"/>
          <p:cNvSpPr txBox="1"/>
          <p:nvPr/>
        </p:nvSpPr>
        <p:spPr>
          <a:xfrm>
            <a:off x="2780919" y="5900566"/>
            <a:ext cx="41374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Over 34 </a:t>
            </a:r>
          </a:p>
        </p:txBody>
      </p:sp>
      <p:sp>
        <p:nvSpPr>
          <p:cNvPr id="462" name="Rectangle 95"/>
          <p:cNvSpPr txBox="1"/>
          <p:nvPr/>
        </p:nvSpPr>
        <p:spPr>
          <a:xfrm>
            <a:off x="2821035" y="50677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18%</a:t>
            </a:r>
          </a:p>
        </p:txBody>
      </p:sp>
      <p:sp>
        <p:nvSpPr>
          <p:cNvPr id="463" name="Rectangle 97"/>
          <p:cNvSpPr txBox="1"/>
          <p:nvPr/>
        </p:nvSpPr>
        <p:spPr>
          <a:xfrm>
            <a:off x="304215" y="60472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85%</a:t>
            </a:r>
          </a:p>
        </p:txBody>
      </p:sp>
      <p:sp>
        <p:nvSpPr>
          <p:cNvPr id="464" name="Rectangle 100"/>
          <p:cNvSpPr txBox="1"/>
          <p:nvPr/>
        </p:nvSpPr>
        <p:spPr>
          <a:xfrm>
            <a:off x="1514687" y="5797765"/>
            <a:ext cx="444563"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1" i="0" u="none" strike="noStrike" kern="0" cap="none" spc="0" normalizeH="0" baseline="0" noProof="0">
                <a:ln>
                  <a:noFill/>
                </a:ln>
                <a:solidFill>
                  <a:srgbClr val="FFFFFF"/>
                </a:solidFill>
                <a:effectLst/>
                <a:uLnTx/>
                <a:uFillTx/>
                <a:latin typeface="Helvetica"/>
                <a:cs typeface="Helvetica"/>
                <a:sym typeface="Helvetica"/>
              </a:rPr>
              <a:t>Age</a:t>
            </a:r>
          </a:p>
        </p:txBody>
      </p:sp>
      <p:sp>
        <p:nvSpPr>
          <p:cNvPr id="465" name="Rectangle 64"/>
          <p:cNvSpPr txBox="1"/>
          <p:nvPr/>
        </p:nvSpPr>
        <p:spPr>
          <a:xfrm>
            <a:off x="276922" y="4932002"/>
            <a:ext cx="32861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MALE</a:t>
            </a:r>
          </a:p>
        </p:txBody>
      </p:sp>
      <p:sp>
        <p:nvSpPr>
          <p:cNvPr id="466" name="Rectangle 65"/>
          <p:cNvSpPr txBox="1"/>
          <p:nvPr/>
        </p:nvSpPr>
        <p:spPr>
          <a:xfrm>
            <a:off x="2768410" y="4918869"/>
            <a:ext cx="42860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FEMALE</a:t>
            </a:r>
          </a:p>
        </p:txBody>
      </p:sp>
      <p:pic>
        <p:nvPicPr>
          <p:cNvPr id="467" name="Picture 38" descr="Picture 38"/>
          <p:cNvPicPr>
            <a:picLocks noChangeAspect="1"/>
          </p:cNvPicPr>
          <p:nvPr/>
        </p:nvPicPr>
        <p:blipFill>
          <a:blip r:embed="rId2"/>
          <a:stretch>
            <a:fillRect/>
          </a:stretch>
        </p:blipFill>
        <p:spPr>
          <a:xfrm>
            <a:off x="324943" y="5296332"/>
            <a:ext cx="2730420" cy="404803"/>
          </a:xfrm>
          <a:prstGeom prst="rect">
            <a:avLst/>
          </a:prstGeom>
          <a:ln w="12700">
            <a:miter lim="400000"/>
          </a:ln>
        </p:spPr>
      </p:pic>
      <p:sp>
        <p:nvSpPr>
          <p:cNvPr id="468" name="Oval 40"/>
          <p:cNvSpPr/>
          <p:nvPr/>
        </p:nvSpPr>
        <p:spPr>
          <a:xfrm>
            <a:off x="358057" y="5321989"/>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69" name="Oval 41"/>
          <p:cNvSpPr/>
          <p:nvPr/>
        </p:nvSpPr>
        <p:spPr>
          <a:xfrm>
            <a:off x="934506" y="5319279"/>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0" name="Oval 42"/>
          <p:cNvSpPr/>
          <p:nvPr/>
        </p:nvSpPr>
        <p:spPr>
          <a:xfrm>
            <a:off x="2094746" y="5319279"/>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1" name="Oval 43"/>
          <p:cNvSpPr/>
          <p:nvPr/>
        </p:nvSpPr>
        <p:spPr>
          <a:xfrm>
            <a:off x="1510954" y="5319279"/>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3" name="TextBox 67"/>
          <p:cNvSpPr txBox="1"/>
          <p:nvPr/>
        </p:nvSpPr>
        <p:spPr>
          <a:xfrm>
            <a:off x="4687" y="3941443"/>
            <a:ext cx="2600394"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lnSpc>
                <a:spcPct val="90000"/>
              </a:lnSpc>
              <a:defRPr>
                <a:solidFill>
                  <a:srgbClr val="FFFFFF"/>
                </a:solidFill>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Helvetica"/>
                <a:cs typeface="Helvetica"/>
                <a:sym typeface="Helvetica"/>
              </a:rPr>
              <a:t>2-3 Episodes / month</a:t>
            </a:r>
          </a:p>
        </p:txBody>
      </p:sp>
      <p:sp>
        <p:nvSpPr>
          <p:cNvPr id="474" name="Rectangle 68"/>
          <p:cNvSpPr txBox="1"/>
          <p:nvPr/>
        </p:nvSpPr>
        <p:spPr>
          <a:xfrm>
            <a:off x="204877" y="4358475"/>
            <a:ext cx="298225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r>
              <a:rPr kumimoji="0" sz="1800" b="0" i="0" u="none" strike="noStrike" kern="0" cap="none" spc="0" normalizeH="0" baseline="0" noProof="0">
                <a:ln>
                  <a:noFill/>
                </a:ln>
                <a:solidFill>
                  <a:srgbClr val="FFFFFF"/>
                </a:solidFill>
                <a:effectLst/>
                <a:uLnTx/>
                <a:uFillTx/>
                <a:latin typeface="Helvetica"/>
                <a:cs typeface="Helvetica"/>
                <a:sym typeface="Helvetica"/>
              </a:rPr>
              <a:t>Avg. Views in 30 days: </a:t>
            </a:r>
            <a:r>
              <a:rPr kumimoji="0" sz="1800" b="1" i="0" u="none" strike="noStrike" kern="0" cap="none" spc="0" normalizeH="0" baseline="0" noProof="0">
                <a:ln>
                  <a:noFill/>
                </a:ln>
                <a:solidFill>
                  <a:srgbClr val="FFFFFF"/>
                </a:solidFill>
                <a:effectLst/>
                <a:uLnTx/>
                <a:uFillTx/>
                <a:latin typeface="Helvetica"/>
                <a:cs typeface="Helvetica"/>
                <a:sym typeface="Helvetica"/>
              </a:rPr>
              <a:t>500K</a:t>
            </a:r>
          </a:p>
        </p:txBody>
      </p:sp>
      <p:pic>
        <p:nvPicPr>
          <p:cNvPr id="475" name="Picture 50" descr="Picture 50"/>
          <p:cNvPicPr>
            <a:picLocks noChangeAspect="1"/>
          </p:cNvPicPr>
          <p:nvPr/>
        </p:nvPicPr>
        <p:blipFill>
          <a:blip r:embed="rId2"/>
          <a:stretch>
            <a:fillRect/>
          </a:stretch>
        </p:blipFill>
        <p:spPr>
          <a:xfrm>
            <a:off x="380108" y="6173799"/>
            <a:ext cx="2730420" cy="404803"/>
          </a:xfrm>
          <a:prstGeom prst="rect">
            <a:avLst/>
          </a:prstGeom>
          <a:ln w="12700">
            <a:miter lim="400000"/>
          </a:ln>
        </p:spPr>
      </p:pic>
      <p:sp>
        <p:nvSpPr>
          <p:cNvPr id="476" name="Oval 51"/>
          <p:cNvSpPr/>
          <p:nvPr/>
        </p:nvSpPr>
        <p:spPr>
          <a:xfrm>
            <a:off x="418234" y="6199463"/>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7" name="Oval 52"/>
          <p:cNvSpPr/>
          <p:nvPr/>
        </p:nvSpPr>
        <p:spPr>
          <a:xfrm>
            <a:off x="994682" y="6196753"/>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8" name="Oval 54"/>
          <p:cNvSpPr/>
          <p:nvPr/>
        </p:nvSpPr>
        <p:spPr>
          <a:xfrm>
            <a:off x="1571131" y="6196755"/>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79" name="Oval 39"/>
          <p:cNvSpPr/>
          <p:nvPr/>
        </p:nvSpPr>
        <p:spPr>
          <a:xfrm>
            <a:off x="2678539" y="5333212"/>
            <a:ext cx="342213"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0" name="Oval 48"/>
          <p:cNvSpPr/>
          <p:nvPr/>
        </p:nvSpPr>
        <p:spPr>
          <a:xfrm>
            <a:off x="2723158" y="6206409"/>
            <a:ext cx="342213"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1" name="Oval 53"/>
          <p:cNvSpPr/>
          <p:nvPr/>
        </p:nvSpPr>
        <p:spPr>
          <a:xfrm>
            <a:off x="2671196" y="5319273"/>
            <a:ext cx="61619" cy="349428"/>
          </a:xfrm>
          <a:custGeom>
            <a:avLst/>
            <a:gdLst/>
            <a:ahLst/>
            <a:cxnLst>
              <a:cxn ang="0">
                <a:pos x="wd2" y="hd2"/>
              </a:cxn>
              <a:cxn ang="5400000">
                <a:pos x="wd2" y="hd2"/>
              </a:cxn>
              <a:cxn ang="10800000">
                <a:pos x="wd2" y="hd2"/>
              </a:cxn>
              <a:cxn ang="16200000">
                <a:pos x="wd2" y="hd2"/>
              </a:cxn>
            </a:cxnLst>
            <a:rect l="0" t="0" r="r" b="b"/>
            <a:pathLst>
              <a:path w="21600" h="21554" extrusionOk="0">
                <a:moveTo>
                  <a:pt x="0" y="10777"/>
                </a:moveTo>
                <a:cubicBezTo>
                  <a:pt x="0" y="4825"/>
                  <a:pt x="12054" y="-23"/>
                  <a:pt x="15654" y="0"/>
                </a:cubicBezTo>
                <a:cubicBezTo>
                  <a:pt x="19254" y="23"/>
                  <a:pt x="21600" y="4964"/>
                  <a:pt x="21600" y="10916"/>
                </a:cubicBezTo>
                <a:cubicBezTo>
                  <a:pt x="21600" y="16868"/>
                  <a:pt x="19254" y="21577"/>
                  <a:pt x="15654" y="21554"/>
                </a:cubicBezTo>
                <a:cubicBezTo>
                  <a:pt x="12054" y="21531"/>
                  <a:pt x="0" y="16729"/>
                  <a:pt x="0" y="10777"/>
                </a:cubicBezTo>
                <a:close/>
              </a:path>
            </a:pathLst>
          </a:cu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82" name="Oval 57"/>
          <p:cNvSpPr/>
          <p:nvPr/>
        </p:nvSpPr>
        <p:spPr>
          <a:xfrm>
            <a:off x="2146710" y="6197041"/>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83" name="580b57fcd9996e24bc43c53e.png" descr="580b57fcd9996e24bc43c53e.png"/>
          <p:cNvPicPr>
            <a:picLocks noChangeAspect="1"/>
          </p:cNvPicPr>
          <p:nvPr/>
        </p:nvPicPr>
        <p:blipFill>
          <a:blip r:embed="rId3"/>
          <a:stretch>
            <a:fillRect/>
          </a:stretch>
        </p:blipFill>
        <p:spPr>
          <a:xfrm>
            <a:off x="3977135" y="2783553"/>
            <a:ext cx="628551" cy="628551"/>
          </a:xfrm>
          <a:prstGeom prst="rect">
            <a:avLst/>
          </a:prstGeom>
          <a:ln w="12700">
            <a:miter lim="400000"/>
          </a:ln>
        </p:spPr>
      </p:pic>
      <p:pic>
        <p:nvPicPr>
          <p:cNvPr id="484" name="new-instagram-logo-png-transparent.png" descr="new-instagram-logo-png-transparent.png"/>
          <p:cNvPicPr>
            <a:picLocks noChangeAspect="1"/>
          </p:cNvPicPr>
          <p:nvPr/>
        </p:nvPicPr>
        <p:blipFill>
          <a:blip r:embed="rId4"/>
          <a:stretch>
            <a:fillRect/>
          </a:stretch>
        </p:blipFill>
        <p:spPr>
          <a:xfrm>
            <a:off x="4069129" y="3375271"/>
            <a:ext cx="444564" cy="444258"/>
          </a:xfrm>
          <a:prstGeom prst="rect">
            <a:avLst/>
          </a:prstGeom>
          <a:ln w="12700">
            <a:miter lim="400000"/>
          </a:ln>
        </p:spPr>
      </p:pic>
      <p:sp>
        <p:nvSpPr>
          <p:cNvPr id="485" name="@BKH_9"/>
          <p:cNvSpPr txBox="1"/>
          <p:nvPr/>
        </p:nvSpPr>
        <p:spPr>
          <a:xfrm>
            <a:off x="4648825" y="2861556"/>
            <a:ext cx="802891" cy="302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400" b="1">
                <a:solidFill>
                  <a:srgbClr val="657786"/>
                </a:solidFill>
                <a:latin typeface="Helvetica Neue"/>
                <a:ea typeface="Helvetica Neue"/>
                <a:cs typeface="Helvetica Neue"/>
                <a:sym typeface="Helvetica Neue"/>
              </a:defRPr>
            </a:pPr>
            <a:r>
              <a:rPr kumimoji="0" sz="1400" b="1" i="0" u="none" strike="noStrike" kern="0" cap="none" spc="0" normalizeH="0" baseline="0" noProof="0">
                <a:ln>
                  <a:noFill/>
                </a:ln>
                <a:solidFill>
                  <a:srgbClr val="657786"/>
                </a:solidFill>
                <a:effectLst/>
                <a:uLnTx/>
                <a:uFillTx/>
                <a:latin typeface="Helvetica Neue"/>
                <a:sym typeface="Helvetica Neue"/>
              </a:rPr>
              <a:t>@</a:t>
            </a:r>
            <a:r>
              <a:rPr kumimoji="0" sz="1400" b="0" i="0" u="none" strike="noStrike" kern="0" cap="none" spc="0" normalizeH="0" baseline="0" noProof="0">
                <a:ln>
                  <a:noFill/>
                </a:ln>
                <a:solidFill>
                  <a:srgbClr val="657786"/>
                </a:solidFill>
                <a:effectLst/>
                <a:uLnTx/>
                <a:uFillTx/>
                <a:latin typeface="Helvetica Neue"/>
                <a:sym typeface="Helvetica Neue"/>
              </a:rPr>
              <a:t>BKH_9</a:t>
            </a:r>
          </a:p>
        </p:txBody>
      </p:sp>
      <p:sp>
        <p:nvSpPr>
          <p:cNvPr id="486" name="@BKH_9"/>
          <p:cNvSpPr txBox="1"/>
          <p:nvPr/>
        </p:nvSpPr>
        <p:spPr>
          <a:xfrm>
            <a:off x="4648825" y="3344157"/>
            <a:ext cx="802891" cy="3021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400" b="1">
                <a:solidFill>
                  <a:srgbClr val="657786"/>
                </a:solidFill>
                <a:latin typeface="Helvetica Neue"/>
                <a:ea typeface="Helvetica Neue"/>
                <a:cs typeface="Helvetica Neue"/>
                <a:sym typeface="Helvetica Neue"/>
              </a:defRPr>
            </a:pPr>
            <a:r>
              <a:rPr kumimoji="0" sz="1400" b="1" i="0" u="none" strike="noStrike" kern="0" cap="none" spc="0" normalizeH="0" baseline="0" noProof="0">
                <a:ln>
                  <a:noFill/>
                </a:ln>
                <a:solidFill>
                  <a:srgbClr val="657786"/>
                </a:solidFill>
                <a:effectLst/>
                <a:uLnTx/>
                <a:uFillTx/>
                <a:latin typeface="Helvetica Neue"/>
                <a:sym typeface="Helvetica Neue"/>
              </a:rPr>
              <a:t>@</a:t>
            </a:r>
            <a:r>
              <a:rPr kumimoji="0" sz="1400" b="0" i="0" u="none" strike="noStrike" kern="0" cap="none" spc="0" normalizeH="0" baseline="0" noProof="0">
                <a:ln>
                  <a:noFill/>
                </a:ln>
                <a:solidFill>
                  <a:srgbClr val="657786"/>
                </a:solidFill>
                <a:effectLst/>
                <a:uLnTx/>
                <a:uFillTx/>
                <a:latin typeface="Helvetica Neue"/>
                <a:sym typeface="Helvetica Neue"/>
              </a:rPr>
              <a:t>BKH_9</a:t>
            </a:r>
          </a:p>
        </p:txBody>
      </p:sp>
      <p:sp>
        <p:nvSpPr>
          <p:cNvPr id="487" name="62.6K followers"/>
          <p:cNvSpPr txBox="1"/>
          <p:nvPr/>
        </p:nvSpPr>
        <p:spPr>
          <a:xfrm>
            <a:off x="4695904" y="3532485"/>
            <a:ext cx="1405189"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b="1">
                <a:solidFill>
                  <a:srgbClr val="657786"/>
                </a:solidFill>
                <a:latin typeface="Helvetica Neue"/>
                <a:ea typeface="Helvetica Neue"/>
                <a:cs typeface="Helvetica Neue"/>
                <a:sym typeface="Helvetica Neue"/>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57786"/>
                </a:solidFill>
                <a:effectLst/>
                <a:uLnTx/>
                <a:uFillTx/>
                <a:latin typeface="Helvetica Neue"/>
                <a:sym typeface="Helvetica Neue"/>
              </a:rPr>
              <a:t>66.1</a:t>
            </a:r>
            <a:r>
              <a:rPr kumimoji="0" sz="1400" b="1" i="0" u="none" strike="noStrike" kern="0" cap="none" spc="0" normalizeH="0" baseline="0" noProof="0" dirty="0">
                <a:ln>
                  <a:noFill/>
                </a:ln>
                <a:solidFill>
                  <a:srgbClr val="657786"/>
                </a:solidFill>
                <a:effectLst/>
                <a:uLnTx/>
                <a:uFillTx/>
                <a:latin typeface="Helvetica Neue"/>
                <a:sym typeface="Helvetica Neue"/>
              </a:rPr>
              <a:t>K followers</a:t>
            </a:r>
          </a:p>
        </p:txBody>
      </p:sp>
      <p:sp>
        <p:nvSpPr>
          <p:cNvPr id="488" name="76K followers"/>
          <p:cNvSpPr txBox="1"/>
          <p:nvPr/>
        </p:nvSpPr>
        <p:spPr>
          <a:xfrm>
            <a:off x="4695904" y="3060486"/>
            <a:ext cx="1405189"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b="1">
                <a:solidFill>
                  <a:srgbClr val="657786"/>
                </a:solidFill>
                <a:latin typeface="Helvetica Neue"/>
                <a:ea typeface="Helvetica Neue"/>
                <a:cs typeface="Helvetica Neue"/>
                <a:sym typeface="Helvetica Neue"/>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57786"/>
                </a:solidFill>
                <a:effectLst/>
                <a:uLnTx/>
                <a:uFillTx/>
                <a:latin typeface="Helvetica Neue"/>
                <a:sym typeface="Helvetica Neue"/>
              </a:rPr>
              <a:t>81.8</a:t>
            </a:r>
            <a:r>
              <a:rPr kumimoji="0" sz="1400" b="1" i="0" u="none" strike="noStrike" kern="0" cap="none" spc="0" normalizeH="0" baseline="0" noProof="0" dirty="0">
                <a:ln>
                  <a:noFill/>
                </a:ln>
                <a:solidFill>
                  <a:srgbClr val="657786"/>
                </a:solidFill>
                <a:effectLst/>
                <a:uLnTx/>
                <a:uFillTx/>
                <a:latin typeface="Helvetica Neue"/>
                <a:sym typeface="Helvetica Neue"/>
              </a:rPr>
              <a:t>K followers</a:t>
            </a:r>
          </a:p>
        </p:txBody>
      </p:sp>
      <p:pic>
        <p:nvPicPr>
          <p:cNvPr id="490" name="Tagtaga.png" descr="Tagtaga.png"/>
          <p:cNvPicPr>
            <a:picLocks noChangeAspect="1"/>
          </p:cNvPicPr>
          <p:nvPr/>
        </p:nvPicPr>
        <p:blipFill>
          <a:blip r:embed="rId5"/>
          <a:stretch>
            <a:fillRect/>
          </a:stretch>
        </p:blipFill>
        <p:spPr>
          <a:xfrm>
            <a:off x="7893129" y="465746"/>
            <a:ext cx="2730420" cy="1302848"/>
          </a:xfrm>
          <a:prstGeom prst="rect">
            <a:avLst/>
          </a:prstGeom>
          <a:ln w="12700">
            <a:miter lim="400000"/>
          </a:ln>
        </p:spPr>
      </p:pic>
      <p:sp>
        <p:nvSpPr>
          <p:cNvPr id="491" name="Oval 53"/>
          <p:cNvSpPr/>
          <p:nvPr/>
        </p:nvSpPr>
        <p:spPr>
          <a:xfrm>
            <a:off x="2731372" y="6206406"/>
            <a:ext cx="61620" cy="349428"/>
          </a:xfrm>
          <a:custGeom>
            <a:avLst/>
            <a:gdLst/>
            <a:ahLst/>
            <a:cxnLst>
              <a:cxn ang="0">
                <a:pos x="wd2" y="hd2"/>
              </a:cxn>
              <a:cxn ang="5400000">
                <a:pos x="wd2" y="hd2"/>
              </a:cxn>
              <a:cxn ang="10800000">
                <a:pos x="wd2" y="hd2"/>
              </a:cxn>
              <a:cxn ang="16200000">
                <a:pos x="wd2" y="hd2"/>
              </a:cxn>
            </a:cxnLst>
            <a:rect l="0" t="0" r="r" b="b"/>
            <a:pathLst>
              <a:path w="21600" h="21554" extrusionOk="0">
                <a:moveTo>
                  <a:pt x="0" y="10777"/>
                </a:moveTo>
                <a:cubicBezTo>
                  <a:pt x="0" y="4825"/>
                  <a:pt x="12054" y="-23"/>
                  <a:pt x="15654" y="0"/>
                </a:cubicBezTo>
                <a:cubicBezTo>
                  <a:pt x="19254" y="23"/>
                  <a:pt x="21600" y="4964"/>
                  <a:pt x="21600" y="10916"/>
                </a:cubicBezTo>
                <a:cubicBezTo>
                  <a:pt x="21600" y="16868"/>
                  <a:pt x="19254" y="21577"/>
                  <a:pt x="15654" y="21554"/>
                </a:cubicBezTo>
                <a:cubicBezTo>
                  <a:pt x="12054" y="21531"/>
                  <a:pt x="0" y="16729"/>
                  <a:pt x="0" y="10777"/>
                </a:cubicBezTo>
                <a:close/>
              </a:path>
            </a:pathLst>
          </a:cu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92" name="Picture 2" descr="Picture 2"/>
          <p:cNvPicPr>
            <a:picLocks noChangeAspect="1"/>
          </p:cNvPicPr>
          <p:nvPr/>
        </p:nvPicPr>
        <p:blipFill>
          <a:blip r:embed="rId6"/>
          <a:srcRect l="33546" t="7282" r="33794" b="33120"/>
          <a:stretch>
            <a:fillRect/>
          </a:stretch>
        </p:blipFill>
        <p:spPr>
          <a:xfrm>
            <a:off x="4119579" y="16519"/>
            <a:ext cx="2560241" cy="2626520"/>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37" y="0"/>
                  <a:pt x="0" y="4835"/>
                  <a:pt x="0" y="10800"/>
                </a:cubicBezTo>
                <a:cubicBezTo>
                  <a:pt x="0" y="16765"/>
                  <a:pt x="4837" y="21600"/>
                  <a:pt x="10802" y="21600"/>
                </a:cubicBezTo>
                <a:cubicBezTo>
                  <a:pt x="16767" y="21600"/>
                  <a:pt x="21600" y="16765"/>
                  <a:pt x="21600" y="10800"/>
                </a:cubicBezTo>
                <a:cubicBezTo>
                  <a:pt x="21600" y="4835"/>
                  <a:pt x="16767" y="0"/>
                  <a:pt x="10802" y="0"/>
                </a:cubicBezTo>
                <a:close/>
              </a:path>
            </a:pathLst>
          </a:custGeom>
          <a:ln w="76200">
            <a:solidFill>
              <a:srgbClr val="B4C7E7"/>
            </a:solidFill>
          </a:ln>
        </p:spPr>
      </p:pic>
      <p:graphicFrame>
        <p:nvGraphicFramePr>
          <p:cNvPr id="493" name="Table 37"/>
          <p:cNvGraphicFramePr/>
          <p:nvPr/>
        </p:nvGraphicFramePr>
        <p:xfrm>
          <a:off x="7242453" y="2050223"/>
          <a:ext cx="4515789" cy="1149886"/>
        </p:xfrm>
        <a:graphic>
          <a:graphicData uri="http://schemas.openxmlformats.org/drawingml/2006/table">
            <a:tbl>
              <a:tblPr firstRow="1" bandRow="1"/>
              <a:tblGrid>
                <a:gridCol w="1432476">
                  <a:extLst>
                    <a:ext uri="{9D8B030D-6E8A-4147-A177-3AD203B41FA5}">
                      <a16:colId xmlns:a16="http://schemas.microsoft.com/office/drawing/2014/main" val="20000"/>
                    </a:ext>
                  </a:extLst>
                </a:gridCol>
                <a:gridCol w="1434138">
                  <a:extLst>
                    <a:ext uri="{9D8B030D-6E8A-4147-A177-3AD203B41FA5}">
                      <a16:colId xmlns:a16="http://schemas.microsoft.com/office/drawing/2014/main" val="20001"/>
                    </a:ext>
                  </a:extLst>
                </a:gridCol>
                <a:gridCol w="1649175">
                  <a:extLst>
                    <a:ext uri="{9D8B030D-6E8A-4147-A177-3AD203B41FA5}">
                      <a16:colId xmlns:a16="http://schemas.microsoft.com/office/drawing/2014/main" val="20002"/>
                    </a:ext>
                  </a:extLst>
                </a:gridCol>
              </a:tblGrid>
              <a:tr h="545982">
                <a:tc>
                  <a:txBody>
                    <a:bodyPr/>
                    <a:lstStyle/>
                    <a:p>
                      <a:pPr algn="ctr">
                        <a:defRPr sz="1800" b="0">
                          <a:solidFill>
                            <a:srgbClr val="000000"/>
                          </a:solidFill>
                        </a:defRPr>
                      </a:pPr>
                      <a:r>
                        <a:rPr sz="1600" b="1">
                          <a:solidFill>
                            <a:srgbClr val="FFFFFF"/>
                          </a:solidFill>
                        </a:rPr>
                        <a:t>% of Views in KSA</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tc>
                  <a:txBody>
                    <a:bodyPr/>
                    <a:lstStyle/>
                    <a:p>
                      <a:pPr algn="ctr">
                        <a:defRPr sz="1800" b="0">
                          <a:solidFill>
                            <a:srgbClr val="000000"/>
                          </a:solidFill>
                        </a:defRPr>
                      </a:pPr>
                      <a:r>
                        <a:rPr sz="1600" b="1">
                          <a:solidFill>
                            <a:srgbClr val="FFFFFF"/>
                          </a:solidFill>
                        </a:rPr>
                        <a:t>Completion    Rate</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tc>
                  <a:txBody>
                    <a:bodyPr/>
                    <a:lstStyle/>
                    <a:p>
                      <a:pPr algn="ctr">
                        <a:defRPr sz="1800" b="0">
                          <a:solidFill>
                            <a:srgbClr val="000000"/>
                          </a:solidFill>
                        </a:defRPr>
                      </a:pPr>
                      <a:r>
                        <a:rPr sz="1600" b="1">
                          <a:solidFill>
                            <a:srgbClr val="FFFFFF"/>
                          </a:solidFill>
                        </a:rPr>
                        <a:t>Avg. Retention     Rate</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extLst>
                  <a:ext uri="{0D108BD9-81ED-4DB2-BD59-A6C34878D82A}">
                    <a16:rowId xmlns:a16="http://schemas.microsoft.com/office/drawing/2014/main" val="10000"/>
                  </a:ext>
                </a:extLst>
              </a:tr>
              <a:tr h="603904">
                <a:tc>
                  <a:txBody>
                    <a:bodyPr/>
                    <a:lstStyle/>
                    <a:p>
                      <a:pPr algn="ctr">
                        <a:lnSpc>
                          <a:spcPct val="115000"/>
                        </a:lnSpc>
                        <a:defRPr sz="1800" b="0"/>
                      </a:pPr>
                      <a:r>
                        <a:rPr sz="2000" b="1"/>
                        <a:t>89%</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tc>
                  <a:txBody>
                    <a:bodyPr/>
                    <a:lstStyle/>
                    <a:p>
                      <a:pPr algn="ctr">
                        <a:lnSpc>
                          <a:spcPct val="115000"/>
                        </a:lnSpc>
                        <a:defRPr sz="1800" b="0"/>
                      </a:pPr>
                      <a:r>
                        <a:rPr sz="2000" b="1"/>
                        <a:t>58%</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tc>
                  <a:txBody>
                    <a:bodyPr/>
                    <a:lstStyle/>
                    <a:p>
                      <a:pPr algn="ctr">
                        <a:lnSpc>
                          <a:spcPct val="115000"/>
                        </a:lnSpc>
                        <a:defRPr sz="1800" b="0"/>
                      </a:pPr>
                      <a:r>
                        <a:rPr sz="2000" b="1"/>
                        <a:t>4:47</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extLst>
                  <a:ext uri="{0D108BD9-81ED-4DB2-BD59-A6C34878D82A}">
                    <a16:rowId xmlns:a16="http://schemas.microsoft.com/office/drawing/2014/main" val="10001"/>
                  </a:ext>
                </a:extLst>
              </a:tr>
            </a:tbl>
          </a:graphicData>
        </a:graphic>
      </p:graphicFrame>
      <p:graphicFrame>
        <p:nvGraphicFramePr>
          <p:cNvPr id="494" name="Table 69"/>
          <p:cNvGraphicFramePr/>
          <p:nvPr/>
        </p:nvGraphicFramePr>
        <p:xfrm>
          <a:off x="4701570" y="4090094"/>
          <a:ext cx="7033210" cy="1453896"/>
        </p:xfrm>
        <a:graphic>
          <a:graphicData uri="http://schemas.openxmlformats.org/drawingml/2006/table">
            <a:tbl>
              <a:tblPr firstRow="1" firstCol="1" bandRow="1"/>
              <a:tblGrid>
                <a:gridCol w="4442430">
                  <a:extLst>
                    <a:ext uri="{9D8B030D-6E8A-4147-A177-3AD203B41FA5}">
                      <a16:colId xmlns:a16="http://schemas.microsoft.com/office/drawing/2014/main" val="20000"/>
                    </a:ext>
                  </a:extLst>
                </a:gridCol>
                <a:gridCol w="2590780">
                  <a:extLst>
                    <a:ext uri="{9D8B030D-6E8A-4147-A177-3AD203B41FA5}">
                      <a16:colId xmlns:a16="http://schemas.microsoft.com/office/drawing/2014/main" val="20002"/>
                    </a:ext>
                  </a:extLst>
                </a:gridCol>
              </a:tblGrid>
              <a:tr h="531495">
                <a:tc>
                  <a:txBody>
                    <a:bodyPr/>
                    <a:lstStyle/>
                    <a:p>
                      <a:pPr algn="ctr">
                        <a:lnSpc>
                          <a:spcPct val="115000"/>
                        </a:lnSpc>
                        <a:defRPr sz="1800" b="0">
                          <a:solidFill>
                            <a:srgbClr val="000000"/>
                          </a:solidFill>
                        </a:defRPr>
                      </a:pPr>
                      <a:r>
                        <a:rPr sz="1600" b="1" dirty="0">
                          <a:solidFill>
                            <a:srgbClr val="FFFFFF"/>
                          </a:solidFill>
                        </a:rPr>
                        <a:t> Benefits </a:t>
                      </a: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cap="flat" cmpd="sng" algn="ctr">
                      <a:solidFill>
                        <a:srgbClr val="535353"/>
                      </a:solidFill>
                      <a:prstDash val="solid"/>
                      <a:miter lim="400000"/>
                      <a:headEnd type="none" w="med" len="med"/>
                      <a:tailEnd type="none" w="med" len="med"/>
                    </a:lnB>
                    <a:noFill/>
                  </a:tcPr>
                </a:tc>
                <a:tc>
                  <a:txBody>
                    <a:bodyPr/>
                    <a:lstStyle/>
                    <a:p>
                      <a:pPr algn="ctr">
                        <a:lnSpc>
                          <a:spcPct val="115000"/>
                        </a:lnSpc>
                        <a:defRPr sz="1800" b="0">
                          <a:solidFill>
                            <a:srgbClr val="000000"/>
                          </a:solidFill>
                        </a:defRPr>
                      </a:pPr>
                      <a:r>
                        <a:rPr sz="1600" b="1">
                          <a:solidFill>
                            <a:srgbClr val="FFFFFF"/>
                          </a:solidFill>
                        </a:rPr>
                        <a:t>Gross Rate</a:t>
                      </a:r>
                    </a:p>
                  </a:txBody>
                  <a:tcPr marL="0" marR="0" marT="0" marB="0" anchor="ctr" horzOverflow="overflow">
                    <a:lnL w="12700" cap="flat" cmpd="sng" algn="ctr">
                      <a:solidFill>
                        <a:srgbClr val="535353"/>
                      </a:solidFill>
                      <a:prstDash val="solid"/>
                      <a:round/>
                      <a:headEnd type="none" w="med" len="med"/>
                      <a:tailEnd type="none" w="med" len="med"/>
                    </a:lnL>
                    <a:lnR w="12700">
                      <a:solidFill>
                        <a:srgbClr val="535353"/>
                      </a:solidFill>
                    </a:lnR>
                    <a:lnT w="12700">
                      <a:solidFill>
                        <a:srgbClr val="535353"/>
                      </a:solidFill>
                    </a:lnT>
                    <a:lnB w="12700" cap="flat" cmpd="sng" algn="ctr">
                      <a:solidFill>
                        <a:srgbClr val="535353"/>
                      </a:solidFill>
                      <a:prstDash val="solid"/>
                      <a:miter lim="400000"/>
                      <a:headEnd type="none" w="med" len="med"/>
                      <a:tailEnd type="none" w="med" len="med"/>
                    </a:lnB>
                    <a:noFill/>
                  </a:tcPr>
                </a:tc>
                <a:extLst>
                  <a:ext uri="{0D108BD9-81ED-4DB2-BD59-A6C34878D82A}">
                    <a16:rowId xmlns:a16="http://schemas.microsoft.com/office/drawing/2014/main" val="10000"/>
                  </a:ext>
                </a:extLst>
              </a:tr>
              <a:tr h="294556">
                <a:tc>
                  <a:txBody>
                    <a:bodyPr/>
                    <a:lstStyle/>
                    <a:p>
                      <a:pPr algn="l">
                        <a:lnSpc>
                          <a:spcPct val="150000"/>
                        </a:lnSpc>
                        <a:defRPr sz="1800" b="0">
                          <a:solidFill>
                            <a:srgbClr val="000000"/>
                          </a:solidFill>
                        </a:defRPr>
                      </a:pPr>
                      <a:r>
                        <a:rPr lang="en-US" sz="1500" b="1" dirty="0"/>
                        <a:t>  </a:t>
                      </a:r>
                      <a:r>
                        <a:rPr sz="1500" b="1" dirty="0"/>
                        <a:t>Product </a:t>
                      </a:r>
                      <a:r>
                        <a:rPr lang="en-US" sz="1500" b="1" dirty="0"/>
                        <a:t>integration (up to 45 sec.)</a:t>
                      </a:r>
                      <a:r>
                        <a:rPr sz="1500" b="1" dirty="0"/>
                        <a:t> </a:t>
                      </a:r>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rowSpan="3">
                  <a:txBody>
                    <a:bodyPr/>
                    <a:lstStyle/>
                    <a:p>
                      <a:pPr algn="ctr">
                        <a:lnSpc>
                          <a:spcPct val="115000"/>
                        </a:lnSpc>
                        <a:defRPr sz="1800" b="0"/>
                      </a:pPr>
                      <a:r>
                        <a:rPr sz="1500" b="1" dirty="0"/>
                        <a:t>USD </a:t>
                      </a:r>
                      <a:r>
                        <a:rPr lang="en-US" sz="1500" b="1" dirty="0"/>
                        <a:t>25</a:t>
                      </a:r>
                      <a:r>
                        <a:rPr sz="1500" b="1" dirty="0"/>
                        <a:t>,000</a:t>
                      </a:r>
                    </a:p>
                  </a:txBody>
                  <a:tcPr marL="0" marR="0" marT="0" marB="0" anchor="ctr" horzOverflow="overflow">
                    <a:lnL w="12700" cap="flat" cmpd="sng" algn="ctr">
                      <a:solidFill>
                        <a:srgbClr val="535353"/>
                      </a:solidFill>
                      <a:prstDash val="solid"/>
                      <a:miter lim="400000"/>
                      <a:headEnd type="none" w="med" len="med"/>
                      <a:tailEnd type="none" w="med" len="med"/>
                    </a:lnL>
                    <a:lnR w="12700">
                      <a:solidFill>
                        <a:srgbClr val="535353"/>
                      </a:solidFill>
                      <a:miter lim="400000"/>
                    </a:lnR>
                    <a:lnT w="12700" cap="flat" cmpd="sng" algn="ctr">
                      <a:solidFill>
                        <a:srgbClr val="535353"/>
                      </a:solidFill>
                      <a:prstDash val="solid"/>
                      <a:miter lim="400000"/>
                      <a:headEnd type="none" w="med" len="med"/>
                      <a:tailEnd type="none" w="med" len="med"/>
                    </a:lnT>
                    <a:lnB w="12700">
                      <a:solidFill>
                        <a:srgbClr val="535353"/>
                      </a:solidFill>
                      <a:miter lim="400000"/>
                    </a:lnB>
                    <a:noFill/>
                  </a:tcPr>
                </a:tc>
                <a:extLst>
                  <a:ext uri="{0D108BD9-81ED-4DB2-BD59-A6C34878D82A}">
                    <a16:rowId xmlns:a16="http://schemas.microsoft.com/office/drawing/2014/main" val="10001"/>
                  </a:ext>
                </a:extLst>
              </a:tr>
              <a:tr h="287530">
                <a:tc>
                  <a:txBody>
                    <a:bodyPr/>
                    <a:lstStyle/>
                    <a:p>
                      <a:pPr algn="l">
                        <a:lnSpc>
                          <a:spcPct val="150000"/>
                        </a:lnSpc>
                        <a:defRPr sz="1800" b="0">
                          <a:solidFill>
                            <a:srgbClr val="000000"/>
                          </a:solidFill>
                        </a:defRPr>
                      </a:pPr>
                      <a:r>
                        <a:rPr lang="en-US" sz="1500" b="1" dirty="0"/>
                        <a:t>  </a:t>
                      </a:r>
                      <a:r>
                        <a:rPr sz="1500" b="1" dirty="0"/>
                        <a:t>Host Social Media Reach</a:t>
                      </a:r>
                      <a:r>
                        <a:rPr lang="en-US" sz="1500" b="1" dirty="0"/>
                        <a:t>  (143K)</a:t>
                      </a:r>
                      <a:endParaRPr sz="1500" b="1" dirty="0"/>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2"/>
                  </a:ext>
                </a:extLst>
              </a:tr>
              <a:tr h="287530">
                <a:tc>
                  <a:txBody>
                    <a:bodyPr/>
                    <a:lstStyle/>
                    <a:p>
                      <a:pPr algn="l">
                        <a:lnSpc>
                          <a:spcPct val="150000"/>
                        </a:lnSpc>
                        <a:defRPr sz="1800" b="0">
                          <a:solidFill>
                            <a:srgbClr val="000000"/>
                          </a:solidFill>
                        </a:defRPr>
                      </a:pPr>
                      <a:r>
                        <a:rPr lang="en-US" sz="1500" b="1" dirty="0"/>
                        <a:t>  </a:t>
                      </a:r>
                      <a:r>
                        <a:rPr sz="1500" b="1" dirty="0"/>
                        <a:t>Sa7i Social Media Reach</a:t>
                      </a:r>
                      <a:r>
                        <a:rPr lang="en-US" sz="1500" b="1" dirty="0"/>
                        <a:t> (5.4M)</a:t>
                      </a:r>
                      <a:endParaRPr sz="1500" b="1" dirty="0"/>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DD575507-CB3F-4F28-AA52-5AFB5DDA039E}"/>
              </a:ext>
            </a:extLst>
          </p:cNvPr>
          <p:cNvSpPr/>
          <p:nvPr/>
        </p:nvSpPr>
        <p:spPr>
          <a:xfrm>
            <a:off x="0" y="506585"/>
            <a:ext cx="3812083" cy="2831544"/>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1" u="none" strike="noStrike" kern="0" cap="none" spc="0" normalizeH="0" baseline="0" noProof="0" dirty="0" err="1">
                <a:ln>
                  <a:noFill/>
                </a:ln>
                <a:solidFill>
                  <a:srgbClr val="FFFFFF"/>
                </a:solidFill>
                <a:effectLst/>
                <a:uLnTx/>
                <a:uFillTx/>
                <a:latin typeface="Helvetica"/>
                <a:cs typeface="Helvetica"/>
                <a:sym typeface="Helvetica"/>
              </a:rPr>
              <a:t>Tagtaga</a:t>
            </a:r>
            <a:endParaRPr kumimoji="0" lang="en-US" sz="2400" b="1" i="1" u="none" strike="noStrike" kern="0" cap="none" spc="0" normalizeH="0" baseline="0" noProof="0" dirty="0">
              <a:ln>
                <a:noFill/>
              </a:ln>
              <a:solidFill>
                <a:srgbClr val="FFFFFF"/>
              </a:solidFill>
              <a:effectLst/>
              <a:uLnTx/>
              <a:uFillTx/>
              <a:latin typeface="Helvetica"/>
              <a:cs typeface="Helvetica"/>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FFFF"/>
                </a:solidFill>
                <a:effectLst/>
                <a:uLnTx/>
                <a:uFillTx/>
                <a:latin typeface="Helvetica"/>
                <a:cs typeface="Helvetica"/>
                <a:sym typeface="Helvetica"/>
              </a:rPr>
              <a:t>w/ Bandar Halawani</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Helvetica"/>
              <a:cs typeface="Helvetica"/>
              <a:sym typeface="Helvetica"/>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Helvetica"/>
                <a:cs typeface="Helvetica"/>
                <a:sym typeface="Helvetica"/>
              </a:rPr>
              <a:t>After 6 fruitful seasons, Bandar Halawani continues to cover the vibe of the Saudi League games from inside the stadiums in his leading show </a:t>
            </a:r>
            <a:r>
              <a:rPr kumimoji="0" lang="en-US" sz="1600" b="1" i="0" u="none" strike="noStrike" kern="0" cap="none" spc="0" normalizeH="0" baseline="0" noProof="0" dirty="0" err="1">
                <a:ln>
                  <a:noFill/>
                </a:ln>
                <a:solidFill>
                  <a:srgbClr val="FFFFFF"/>
                </a:solidFill>
                <a:effectLst/>
                <a:uLnTx/>
                <a:uFillTx/>
                <a:latin typeface="Helvetica"/>
                <a:cs typeface="Helvetica"/>
                <a:sym typeface="Helvetica"/>
              </a:rPr>
              <a:t>Tagtaga</a:t>
            </a:r>
            <a:r>
              <a:rPr kumimoji="0" lang="en-US" sz="1600" b="1" i="0" u="none" strike="noStrike" kern="0" cap="none" spc="0" normalizeH="0" baseline="0" noProof="0" dirty="0">
                <a:ln>
                  <a:noFill/>
                </a:ln>
                <a:solidFill>
                  <a:srgbClr val="FFFFFF"/>
                </a:solidFill>
                <a:effectLst/>
                <a:uLnTx/>
                <a:uFillTx/>
                <a:latin typeface="Helvetica"/>
                <a:cs typeface="Helvetica"/>
                <a:sym typeface="Helvetica"/>
              </a:rPr>
              <a:t>. Winning or losing, your team will have its share of sarcasm on </a:t>
            </a:r>
            <a:r>
              <a:rPr kumimoji="0" lang="en-US" sz="1600" b="1" i="0" u="none" strike="noStrike" kern="0" cap="none" spc="0" normalizeH="0" baseline="0" noProof="0" dirty="0" err="1">
                <a:ln>
                  <a:noFill/>
                </a:ln>
                <a:solidFill>
                  <a:srgbClr val="FFFFFF"/>
                </a:solidFill>
                <a:effectLst/>
                <a:uLnTx/>
                <a:uFillTx/>
                <a:latin typeface="Helvetica"/>
                <a:cs typeface="Helvetica"/>
                <a:sym typeface="Helvetica"/>
              </a:rPr>
              <a:t>Tagtaga</a:t>
            </a:r>
            <a:r>
              <a:rPr kumimoji="0" lang="en-US" sz="1600" b="1" i="0" u="none" strike="noStrike" kern="0" cap="none" spc="0" normalizeH="0" baseline="0" noProof="0" dirty="0">
                <a:ln>
                  <a:noFill/>
                </a:ln>
                <a:solidFill>
                  <a:srgbClr val="FFFFFF"/>
                </a:solidFill>
                <a:effectLst/>
                <a:uLnTx/>
                <a:uFillTx/>
                <a:latin typeface="Helvetica"/>
                <a:cs typeface="Helvetica"/>
                <a:sym typeface="Helvetica"/>
              </a:rPr>
              <a:t>.</a:t>
            </a:r>
          </a:p>
        </p:txBody>
      </p:sp>
      <p:pic>
        <p:nvPicPr>
          <p:cNvPr id="3" name="Picture 2">
            <a:extLst>
              <a:ext uri="{FF2B5EF4-FFF2-40B4-BE49-F238E27FC236}">
                <a16:creationId xmlns:a16="http://schemas.microsoft.com/office/drawing/2014/main" id="{6AB0CE94-2D55-4AAB-97D0-03CBF18D13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7256" y="6246246"/>
            <a:ext cx="954230" cy="676849"/>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26BAA9-4A47-4A21-8AC0-4A92FEDD4AEF}"/>
              </a:ext>
            </a:extLst>
          </p:cNvPr>
          <p:cNvSpPr/>
          <p:nvPr/>
        </p:nvSpPr>
        <p:spPr>
          <a:xfrm>
            <a:off x="0" y="0"/>
            <a:ext cx="388514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55"/>
          <p:cNvSpPr/>
          <p:nvPr/>
        </p:nvSpPr>
        <p:spPr>
          <a:xfrm>
            <a:off x="2083210" y="6196753"/>
            <a:ext cx="342213"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09" name="Rectangle 41"/>
          <p:cNvSpPr txBox="1"/>
          <p:nvPr/>
        </p:nvSpPr>
        <p:spPr>
          <a:xfrm>
            <a:off x="1205873" y="4915323"/>
            <a:ext cx="876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1" i="0" u="none" strike="noStrike" kern="0" cap="none" spc="0" normalizeH="0" baseline="0" noProof="0">
                <a:ln>
                  <a:noFill/>
                </a:ln>
                <a:solidFill>
                  <a:srgbClr val="FFFFFF"/>
                </a:solidFill>
                <a:effectLst/>
                <a:uLnTx/>
                <a:uFillTx/>
                <a:latin typeface="Helvetica"/>
                <a:cs typeface="Helvetica"/>
                <a:sym typeface="Helvetica"/>
              </a:rPr>
              <a:t>Gender </a:t>
            </a:r>
          </a:p>
        </p:txBody>
      </p:sp>
      <p:sp>
        <p:nvSpPr>
          <p:cNvPr id="410" name="Rectangle 49"/>
          <p:cNvSpPr txBox="1"/>
          <p:nvPr/>
        </p:nvSpPr>
        <p:spPr>
          <a:xfrm>
            <a:off x="232210" y="50677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26%</a:t>
            </a:r>
          </a:p>
        </p:txBody>
      </p:sp>
      <p:sp>
        <p:nvSpPr>
          <p:cNvPr id="411" name="Rectangle 50"/>
          <p:cNvSpPr txBox="1"/>
          <p:nvPr/>
        </p:nvSpPr>
        <p:spPr>
          <a:xfrm>
            <a:off x="2820148" y="6034075"/>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60%</a:t>
            </a:r>
          </a:p>
        </p:txBody>
      </p:sp>
      <p:sp>
        <p:nvSpPr>
          <p:cNvPr id="412" name="Rectangle 93"/>
          <p:cNvSpPr txBox="1"/>
          <p:nvPr/>
        </p:nvSpPr>
        <p:spPr>
          <a:xfrm>
            <a:off x="236101" y="5923884"/>
            <a:ext cx="32861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[13-34]</a:t>
            </a:r>
          </a:p>
        </p:txBody>
      </p:sp>
      <p:sp>
        <p:nvSpPr>
          <p:cNvPr id="413" name="Rectangle 94"/>
          <p:cNvSpPr txBox="1"/>
          <p:nvPr/>
        </p:nvSpPr>
        <p:spPr>
          <a:xfrm>
            <a:off x="2717419" y="5900566"/>
            <a:ext cx="41374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Over 34 </a:t>
            </a:r>
          </a:p>
        </p:txBody>
      </p:sp>
      <p:sp>
        <p:nvSpPr>
          <p:cNvPr id="414" name="Rectangle 95"/>
          <p:cNvSpPr txBox="1"/>
          <p:nvPr/>
        </p:nvSpPr>
        <p:spPr>
          <a:xfrm>
            <a:off x="2757535" y="50677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74%</a:t>
            </a:r>
          </a:p>
        </p:txBody>
      </p:sp>
      <p:sp>
        <p:nvSpPr>
          <p:cNvPr id="415" name="Rectangle 97"/>
          <p:cNvSpPr txBox="1"/>
          <p:nvPr/>
        </p:nvSpPr>
        <p:spPr>
          <a:xfrm>
            <a:off x="240715" y="60472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40%</a:t>
            </a:r>
          </a:p>
        </p:txBody>
      </p:sp>
      <p:sp>
        <p:nvSpPr>
          <p:cNvPr id="416" name="Rectangle 100"/>
          <p:cNvSpPr txBox="1"/>
          <p:nvPr/>
        </p:nvSpPr>
        <p:spPr>
          <a:xfrm>
            <a:off x="1451187" y="5797765"/>
            <a:ext cx="444563"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1" i="0" u="none" strike="noStrike" kern="0" cap="none" spc="0" normalizeH="0" baseline="0" noProof="0">
                <a:ln>
                  <a:noFill/>
                </a:ln>
                <a:solidFill>
                  <a:srgbClr val="FFFFFF"/>
                </a:solidFill>
                <a:effectLst/>
                <a:uLnTx/>
                <a:uFillTx/>
                <a:latin typeface="Helvetica"/>
                <a:cs typeface="Helvetica"/>
                <a:sym typeface="Helvetica"/>
              </a:rPr>
              <a:t>Age</a:t>
            </a:r>
          </a:p>
        </p:txBody>
      </p:sp>
      <p:sp>
        <p:nvSpPr>
          <p:cNvPr id="417" name="Rectangle 64"/>
          <p:cNvSpPr txBox="1"/>
          <p:nvPr/>
        </p:nvSpPr>
        <p:spPr>
          <a:xfrm>
            <a:off x="213422" y="4932002"/>
            <a:ext cx="32861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MALE</a:t>
            </a:r>
          </a:p>
        </p:txBody>
      </p:sp>
      <p:sp>
        <p:nvSpPr>
          <p:cNvPr id="418" name="Rectangle 65"/>
          <p:cNvSpPr txBox="1"/>
          <p:nvPr/>
        </p:nvSpPr>
        <p:spPr>
          <a:xfrm>
            <a:off x="2704910" y="4918869"/>
            <a:ext cx="42860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FEMALE</a:t>
            </a:r>
          </a:p>
        </p:txBody>
      </p:sp>
      <p:pic>
        <p:nvPicPr>
          <p:cNvPr id="419" name="Picture 38" descr="Picture 38"/>
          <p:cNvPicPr>
            <a:picLocks noChangeAspect="1"/>
          </p:cNvPicPr>
          <p:nvPr/>
        </p:nvPicPr>
        <p:blipFill>
          <a:blip r:embed="rId2"/>
          <a:stretch>
            <a:fillRect/>
          </a:stretch>
        </p:blipFill>
        <p:spPr>
          <a:xfrm>
            <a:off x="261443" y="5296332"/>
            <a:ext cx="2730420" cy="404803"/>
          </a:xfrm>
          <a:prstGeom prst="rect">
            <a:avLst/>
          </a:prstGeom>
          <a:ln w="12700">
            <a:miter lim="400000"/>
          </a:ln>
        </p:spPr>
      </p:pic>
      <p:sp>
        <p:nvSpPr>
          <p:cNvPr id="420" name="Oval 40"/>
          <p:cNvSpPr/>
          <p:nvPr/>
        </p:nvSpPr>
        <p:spPr>
          <a:xfrm>
            <a:off x="294557" y="5321989"/>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21" name="TextBox 67"/>
          <p:cNvSpPr txBox="1"/>
          <p:nvPr/>
        </p:nvSpPr>
        <p:spPr>
          <a:xfrm>
            <a:off x="104515" y="3883174"/>
            <a:ext cx="2600395" cy="341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lnSpc>
                <a:spcPct val="90000"/>
              </a:lnSpc>
              <a:defRPr>
                <a:solidFill>
                  <a:srgbClr val="FFFFFF"/>
                </a:solidFill>
              </a:defRPr>
            </a:lvl1pPr>
          </a:lstStyle>
          <a:p>
            <a:pPr marL="0" marR="0" lvl="0" indent="0" algn="l" defTabSz="914400" rtl="0" eaLnBrk="1" fontAlgn="auto" latinLnBrk="0" hangingPunct="0">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a:cs typeface="Helvetica"/>
                <a:sym typeface="Helvetica"/>
              </a:rPr>
              <a:t>As per UEFA schedule</a:t>
            </a:r>
            <a:endParaRPr kumimoji="0" sz="1800" b="0" i="0" u="none" strike="noStrike" kern="0" cap="none" spc="0" normalizeH="0" baseline="0" noProof="0" dirty="0">
              <a:ln>
                <a:noFill/>
              </a:ln>
              <a:solidFill>
                <a:srgbClr val="FFFFFF"/>
              </a:solidFill>
              <a:effectLst/>
              <a:uLnTx/>
              <a:uFillTx/>
              <a:latin typeface="Helvetica"/>
              <a:cs typeface="Helvetica"/>
              <a:sym typeface="Helvetica"/>
            </a:endParaRPr>
          </a:p>
        </p:txBody>
      </p:sp>
      <p:sp>
        <p:nvSpPr>
          <p:cNvPr id="422" name="Rectangle 68"/>
          <p:cNvSpPr txBox="1"/>
          <p:nvPr/>
        </p:nvSpPr>
        <p:spPr>
          <a:xfrm>
            <a:off x="141377" y="4358475"/>
            <a:ext cx="298225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r>
              <a:rPr kumimoji="0" sz="1800" b="0" i="0" u="none" strike="noStrike" kern="0" cap="none" spc="0" normalizeH="0" baseline="0" noProof="0" dirty="0">
                <a:ln>
                  <a:noFill/>
                </a:ln>
                <a:solidFill>
                  <a:srgbClr val="FFFFFF"/>
                </a:solidFill>
                <a:effectLst/>
                <a:uLnTx/>
                <a:uFillTx/>
                <a:latin typeface="Helvetica"/>
                <a:cs typeface="Helvetica"/>
                <a:sym typeface="Helvetica"/>
              </a:rPr>
              <a:t>Avg. Views in 30 days: </a:t>
            </a:r>
            <a:r>
              <a:rPr kumimoji="0" lang="en-US" sz="1800" b="0" i="0" u="none" strike="noStrike" kern="0" cap="none" spc="0" normalizeH="0" baseline="0" noProof="0" dirty="0">
                <a:ln>
                  <a:noFill/>
                </a:ln>
                <a:solidFill>
                  <a:srgbClr val="FFFFFF"/>
                </a:solidFill>
                <a:effectLst/>
                <a:uLnTx/>
                <a:uFillTx/>
                <a:latin typeface="Helvetica"/>
                <a:cs typeface="Helvetica"/>
                <a:sym typeface="Helvetica"/>
              </a:rPr>
              <a:t>35</a:t>
            </a:r>
            <a:r>
              <a:rPr kumimoji="0" sz="1800" b="0" i="0" u="none" strike="noStrike" kern="0" cap="none" spc="0" normalizeH="0" baseline="0" noProof="0" dirty="0">
                <a:ln>
                  <a:noFill/>
                </a:ln>
                <a:solidFill>
                  <a:srgbClr val="FFFFFF"/>
                </a:solidFill>
                <a:effectLst/>
                <a:uLnTx/>
                <a:uFillTx/>
                <a:latin typeface="Helvetica"/>
                <a:cs typeface="Helvetica"/>
                <a:sym typeface="Helvetica"/>
              </a:rPr>
              <a:t>0</a:t>
            </a:r>
            <a:r>
              <a:rPr kumimoji="0" sz="1800" b="1" i="0" u="none" strike="noStrike" kern="0" cap="none" spc="0" normalizeH="0" baseline="0" noProof="0" dirty="0">
                <a:ln>
                  <a:noFill/>
                </a:ln>
                <a:solidFill>
                  <a:srgbClr val="FFFFFF"/>
                </a:solidFill>
                <a:effectLst/>
                <a:uLnTx/>
                <a:uFillTx/>
                <a:latin typeface="Helvetica"/>
                <a:cs typeface="Helvetica"/>
                <a:sym typeface="Helvetica"/>
              </a:rPr>
              <a:t>K</a:t>
            </a:r>
          </a:p>
        </p:txBody>
      </p:sp>
      <p:pic>
        <p:nvPicPr>
          <p:cNvPr id="423" name="Picture 50" descr="Picture 50"/>
          <p:cNvPicPr>
            <a:picLocks noChangeAspect="1"/>
          </p:cNvPicPr>
          <p:nvPr/>
        </p:nvPicPr>
        <p:blipFill>
          <a:blip r:embed="rId2"/>
          <a:stretch>
            <a:fillRect/>
          </a:stretch>
        </p:blipFill>
        <p:spPr>
          <a:xfrm>
            <a:off x="316608" y="6173799"/>
            <a:ext cx="2730420" cy="404803"/>
          </a:xfrm>
          <a:prstGeom prst="rect">
            <a:avLst/>
          </a:prstGeom>
          <a:ln w="12700">
            <a:miter lim="400000"/>
          </a:ln>
        </p:spPr>
      </p:pic>
      <p:sp>
        <p:nvSpPr>
          <p:cNvPr id="424" name="Oval 51"/>
          <p:cNvSpPr/>
          <p:nvPr/>
        </p:nvSpPr>
        <p:spPr>
          <a:xfrm>
            <a:off x="354733" y="6199463"/>
            <a:ext cx="342214"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25" name="Oval 52"/>
          <p:cNvSpPr/>
          <p:nvPr/>
        </p:nvSpPr>
        <p:spPr>
          <a:xfrm>
            <a:off x="931182" y="6196753"/>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26" name="Oval 39"/>
          <p:cNvSpPr/>
          <p:nvPr/>
        </p:nvSpPr>
        <p:spPr>
          <a:xfrm>
            <a:off x="2615039" y="5333212"/>
            <a:ext cx="342213"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27" name="Oval 48"/>
          <p:cNvSpPr/>
          <p:nvPr/>
        </p:nvSpPr>
        <p:spPr>
          <a:xfrm>
            <a:off x="2659658" y="6206409"/>
            <a:ext cx="342213"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28" name="580b57fcd9996e24bc43c53e.png" descr="580b57fcd9996e24bc43c53e.png"/>
          <p:cNvPicPr>
            <a:picLocks noChangeAspect="1"/>
          </p:cNvPicPr>
          <p:nvPr/>
        </p:nvPicPr>
        <p:blipFill>
          <a:blip r:embed="rId3"/>
          <a:stretch>
            <a:fillRect/>
          </a:stretch>
        </p:blipFill>
        <p:spPr>
          <a:xfrm>
            <a:off x="3977135" y="2783553"/>
            <a:ext cx="628551" cy="628551"/>
          </a:xfrm>
          <a:prstGeom prst="rect">
            <a:avLst/>
          </a:prstGeom>
          <a:ln w="12700">
            <a:miter lim="400000"/>
          </a:ln>
        </p:spPr>
      </p:pic>
      <p:pic>
        <p:nvPicPr>
          <p:cNvPr id="429" name="new-instagram-logo-png-transparent.png" descr="new-instagram-logo-png-transparent.png"/>
          <p:cNvPicPr>
            <a:picLocks noChangeAspect="1"/>
          </p:cNvPicPr>
          <p:nvPr/>
        </p:nvPicPr>
        <p:blipFill>
          <a:blip r:embed="rId4"/>
          <a:stretch>
            <a:fillRect/>
          </a:stretch>
        </p:blipFill>
        <p:spPr>
          <a:xfrm>
            <a:off x="4069129" y="3375271"/>
            <a:ext cx="444564" cy="444258"/>
          </a:xfrm>
          <a:prstGeom prst="rect">
            <a:avLst/>
          </a:prstGeom>
          <a:ln w="12700">
            <a:miter lim="400000"/>
          </a:ln>
        </p:spPr>
      </p:pic>
      <p:sp>
        <p:nvSpPr>
          <p:cNvPr id="430" name="@abdulrahman_188"/>
          <p:cNvSpPr txBox="1"/>
          <p:nvPr/>
        </p:nvSpPr>
        <p:spPr>
          <a:xfrm>
            <a:off x="4648825" y="2861556"/>
            <a:ext cx="1676066" cy="302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400" b="1">
                <a:solidFill>
                  <a:srgbClr val="657786"/>
                </a:solidFill>
                <a:latin typeface="Helvetica Neue"/>
                <a:ea typeface="Helvetica Neue"/>
                <a:cs typeface="Helvetica Neue"/>
                <a:sym typeface="Helvetica Neue"/>
              </a:defRPr>
            </a:pPr>
            <a:r>
              <a:rPr kumimoji="0" sz="1400" b="1" i="0" u="none" strike="noStrike" kern="0" cap="none" spc="0" normalizeH="0" baseline="0" noProof="0">
                <a:ln>
                  <a:noFill/>
                </a:ln>
                <a:solidFill>
                  <a:srgbClr val="657786"/>
                </a:solidFill>
                <a:effectLst/>
                <a:uLnTx/>
                <a:uFillTx/>
                <a:latin typeface="Helvetica Neue"/>
                <a:sym typeface="Helvetica Neue"/>
              </a:rPr>
              <a:t>@</a:t>
            </a:r>
            <a:r>
              <a:rPr kumimoji="0" sz="1400" b="0" i="0" u="none" strike="noStrike" kern="0" cap="none" spc="0" normalizeH="0" baseline="0" noProof="0">
                <a:ln>
                  <a:noFill/>
                </a:ln>
                <a:solidFill>
                  <a:srgbClr val="657786"/>
                </a:solidFill>
                <a:effectLst/>
                <a:uLnTx/>
                <a:uFillTx/>
                <a:latin typeface="Helvetica Neue"/>
                <a:sym typeface="Helvetica Neue"/>
              </a:rPr>
              <a:t>abdulrahman_188</a:t>
            </a:r>
          </a:p>
        </p:txBody>
      </p:sp>
      <p:sp>
        <p:nvSpPr>
          <p:cNvPr id="431" name="@abdulrahman_188"/>
          <p:cNvSpPr txBox="1"/>
          <p:nvPr/>
        </p:nvSpPr>
        <p:spPr>
          <a:xfrm>
            <a:off x="4648825" y="3344157"/>
            <a:ext cx="1144978" cy="3021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b="1">
                <a:solidFill>
                  <a:srgbClr val="657786"/>
                </a:solidFill>
                <a:latin typeface="Helvetica Neue"/>
                <a:ea typeface="Helvetica Neue"/>
                <a:cs typeface="Helvetica Neue"/>
                <a:sym typeface="Helvetica Neue"/>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400" b="1" i="0" u="none" strike="noStrike" kern="0" cap="none" spc="0" normalizeH="0" baseline="0" noProof="0">
                <a:ln>
                  <a:noFill/>
                </a:ln>
                <a:solidFill>
                  <a:srgbClr val="657786"/>
                </a:solidFill>
                <a:effectLst/>
                <a:uLnTx/>
                <a:uFillTx/>
                <a:latin typeface="Helvetica Neue"/>
                <a:sym typeface="Helvetica Neue"/>
              </a:rPr>
              <a:t>@dhmenteni</a:t>
            </a:r>
          </a:p>
        </p:txBody>
      </p:sp>
      <p:sp>
        <p:nvSpPr>
          <p:cNvPr id="432" name="2.4K followers"/>
          <p:cNvSpPr txBox="1"/>
          <p:nvPr/>
        </p:nvSpPr>
        <p:spPr>
          <a:xfrm>
            <a:off x="4695904" y="3570725"/>
            <a:ext cx="1305803"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b="1">
                <a:solidFill>
                  <a:srgbClr val="657786"/>
                </a:solidFill>
                <a:latin typeface="Helvetica Neue"/>
                <a:ea typeface="Helvetica Neue"/>
                <a:cs typeface="Helvetica Neue"/>
                <a:sym typeface="Helvetica Neue"/>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57786"/>
                </a:solidFill>
                <a:effectLst/>
                <a:uLnTx/>
                <a:uFillTx/>
                <a:latin typeface="Helvetica Neue"/>
                <a:sym typeface="Helvetica Neue"/>
              </a:rPr>
              <a:t>3.3</a:t>
            </a:r>
            <a:r>
              <a:rPr kumimoji="0" sz="1400" b="1" i="0" u="none" strike="noStrike" kern="0" cap="none" spc="0" normalizeH="0" baseline="0" noProof="0" dirty="0">
                <a:ln>
                  <a:noFill/>
                </a:ln>
                <a:solidFill>
                  <a:srgbClr val="657786"/>
                </a:solidFill>
                <a:effectLst/>
                <a:uLnTx/>
                <a:uFillTx/>
                <a:latin typeface="Helvetica Neue"/>
                <a:sym typeface="Helvetica Neue"/>
              </a:rPr>
              <a:t>K followers</a:t>
            </a:r>
          </a:p>
        </p:txBody>
      </p:sp>
      <p:sp>
        <p:nvSpPr>
          <p:cNvPr id="433" name="14.4K followers"/>
          <p:cNvSpPr txBox="1"/>
          <p:nvPr/>
        </p:nvSpPr>
        <p:spPr>
          <a:xfrm>
            <a:off x="4695904" y="3060486"/>
            <a:ext cx="1405189"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b="1">
                <a:solidFill>
                  <a:srgbClr val="657786"/>
                </a:solidFill>
                <a:latin typeface="Helvetica Neue"/>
                <a:ea typeface="Helvetica Neue"/>
                <a:cs typeface="Helvetica Neue"/>
                <a:sym typeface="Helvetica Neue"/>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57786"/>
                </a:solidFill>
                <a:effectLst/>
                <a:uLnTx/>
                <a:uFillTx/>
                <a:latin typeface="Helvetica Neue"/>
                <a:sym typeface="Helvetica Neue"/>
              </a:rPr>
              <a:t>51.2</a:t>
            </a:r>
            <a:r>
              <a:rPr kumimoji="0" sz="1400" b="1" i="0" u="none" strike="noStrike" kern="0" cap="none" spc="0" normalizeH="0" baseline="0" noProof="0" dirty="0">
                <a:ln>
                  <a:noFill/>
                </a:ln>
                <a:solidFill>
                  <a:srgbClr val="657786"/>
                </a:solidFill>
                <a:effectLst/>
                <a:uLnTx/>
                <a:uFillTx/>
                <a:latin typeface="Helvetica Neue"/>
                <a:sym typeface="Helvetica Neue"/>
              </a:rPr>
              <a:t>K followers</a:t>
            </a:r>
          </a:p>
        </p:txBody>
      </p:sp>
      <p:grpSp>
        <p:nvGrpSpPr>
          <p:cNvPr id="436" name="Picture 2"/>
          <p:cNvGrpSpPr/>
          <p:nvPr/>
        </p:nvGrpSpPr>
        <p:grpSpPr>
          <a:xfrm>
            <a:off x="4068708" y="113923"/>
            <a:ext cx="2563126" cy="2546457"/>
            <a:chOff x="0" y="0"/>
            <a:chExt cx="2563125" cy="2546456"/>
          </a:xfrm>
        </p:grpSpPr>
        <p:pic>
          <p:nvPicPr>
            <p:cNvPr id="434" name="image14.png" descr="image14.png"/>
            <p:cNvPicPr>
              <a:picLocks noChangeAspect="1"/>
            </p:cNvPicPr>
            <p:nvPr/>
          </p:nvPicPr>
          <p:blipFill>
            <a:blip r:embed="rId5"/>
            <a:srcRect l="29682" r="29976" b="28711"/>
            <a:stretch>
              <a:fillRect/>
            </a:stretch>
          </p:blipFill>
          <p:spPr>
            <a:xfrm>
              <a:off x="0" y="35"/>
              <a:ext cx="2563019" cy="25463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cap="flat">
              <a:noFill/>
              <a:miter lim="400000"/>
            </a:ln>
            <a:effectLst/>
          </p:spPr>
        </p:pic>
        <p:sp>
          <p:nvSpPr>
            <p:cNvPr id="435" name="Shape"/>
            <p:cNvSpPr/>
            <p:nvPr/>
          </p:nvSpPr>
          <p:spPr>
            <a:xfrm>
              <a:off x="0" y="0"/>
              <a:ext cx="2563126" cy="254645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noFill/>
            <a:ln w="76200" cap="flat">
              <a:solidFill>
                <a:srgbClr val="B4C7E7"/>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grpSp>
      <p:sp>
        <p:nvSpPr>
          <p:cNvPr id="437" name="Oval 39"/>
          <p:cNvSpPr/>
          <p:nvPr/>
        </p:nvSpPr>
        <p:spPr>
          <a:xfrm>
            <a:off x="2031245" y="5328920"/>
            <a:ext cx="342213"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38" name="Oval 39"/>
          <p:cNvSpPr/>
          <p:nvPr/>
        </p:nvSpPr>
        <p:spPr>
          <a:xfrm>
            <a:off x="1460153" y="5315382"/>
            <a:ext cx="342213"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39" name="Oval 39"/>
          <p:cNvSpPr/>
          <p:nvPr/>
        </p:nvSpPr>
        <p:spPr>
          <a:xfrm>
            <a:off x="1018081" y="5328489"/>
            <a:ext cx="203350"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40" name="Oval 39"/>
          <p:cNvSpPr/>
          <p:nvPr/>
        </p:nvSpPr>
        <p:spPr>
          <a:xfrm>
            <a:off x="1508359" y="6199187"/>
            <a:ext cx="342213"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42" name="&amp; major European league…"/>
          <p:cNvSpPr/>
          <p:nvPr/>
        </p:nvSpPr>
        <p:spPr>
          <a:xfrm>
            <a:off x="348739" y="2984335"/>
            <a:ext cx="65" cy="234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marL="0" marR="0" lvl="0" indent="0" algn="l" defTabSz="584200" rtl="0" eaLnBrk="1" fontAlgn="auto" latinLnBrk="0" hangingPunct="0">
              <a:lnSpc>
                <a:spcPts val="1800"/>
              </a:lnSpc>
              <a:spcBef>
                <a:spcPts val="0"/>
              </a:spcBef>
              <a:spcAft>
                <a:spcPts val="0"/>
              </a:spcAft>
              <a:buClrTx/>
              <a:buSzTx/>
              <a:buFontTx/>
              <a:buNone/>
              <a:tabLst/>
              <a:defRPr sz="4200">
                <a:latin typeface="Gill Sans"/>
                <a:ea typeface="Gill Sans"/>
                <a:cs typeface="Gill Sans"/>
                <a:sym typeface="Gill Sans"/>
              </a:defRPr>
            </a:pPr>
            <a:endParaRPr kumimoji="0" sz="1800" b="0" i="1" u="none" strike="noStrike" kern="0" cap="none" spc="0" normalizeH="0" baseline="0" noProof="0" dirty="0">
              <a:ln>
                <a:noFill/>
              </a:ln>
              <a:solidFill>
                <a:srgbClr val="FEFEFE"/>
              </a:solidFill>
              <a:effectLst/>
              <a:uLnTx/>
              <a:uFillTx/>
              <a:latin typeface="Gill Sans"/>
              <a:ea typeface="Times New Roman"/>
              <a:cs typeface="Times New Roman"/>
              <a:sym typeface="Times New Roman"/>
            </a:endParaRPr>
          </a:p>
        </p:txBody>
      </p:sp>
      <p:sp>
        <p:nvSpPr>
          <p:cNvPr id="443" name="Oval 41"/>
          <p:cNvSpPr/>
          <p:nvPr/>
        </p:nvSpPr>
        <p:spPr>
          <a:xfrm>
            <a:off x="2600420" y="5328607"/>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44" name="Oval 39"/>
          <p:cNvSpPr/>
          <p:nvPr/>
        </p:nvSpPr>
        <p:spPr>
          <a:xfrm>
            <a:off x="2747496" y="5337817"/>
            <a:ext cx="203350"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45" name="Oval 40"/>
          <p:cNvSpPr/>
          <p:nvPr/>
        </p:nvSpPr>
        <p:spPr>
          <a:xfrm>
            <a:off x="2036954" y="5328489"/>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46" name="Oval 40"/>
          <p:cNvSpPr/>
          <p:nvPr/>
        </p:nvSpPr>
        <p:spPr>
          <a:xfrm>
            <a:off x="879218" y="5328920"/>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47" name="Oval 40"/>
          <p:cNvSpPr/>
          <p:nvPr/>
        </p:nvSpPr>
        <p:spPr>
          <a:xfrm>
            <a:off x="1453161" y="5316220"/>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48" name="Oval 41"/>
          <p:cNvSpPr/>
          <p:nvPr/>
        </p:nvSpPr>
        <p:spPr>
          <a:xfrm>
            <a:off x="1520331" y="6199618"/>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49" name="Oval 41"/>
          <p:cNvSpPr/>
          <p:nvPr/>
        </p:nvSpPr>
        <p:spPr>
          <a:xfrm>
            <a:off x="2088759" y="6206409"/>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50" name="Oval 39"/>
          <p:cNvSpPr/>
          <p:nvPr/>
        </p:nvSpPr>
        <p:spPr>
          <a:xfrm>
            <a:off x="2240322" y="6206409"/>
            <a:ext cx="203350"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451" name="grinta1 (3).png" descr="grinta1 (3).png"/>
          <p:cNvPicPr>
            <a:picLocks noChangeAspect="1"/>
          </p:cNvPicPr>
          <p:nvPr/>
        </p:nvPicPr>
        <p:blipFill>
          <a:blip r:embed="rId6"/>
          <a:srcRect t="23562" b="23562"/>
          <a:stretch>
            <a:fillRect/>
          </a:stretch>
        </p:blipFill>
        <p:spPr>
          <a:xfrm>
            <a:off x="8359034" y="212379"/>
            <a:ext cx="3019249" cy="1596452"/>
          </a:xfrm>
          <a:prstGeom prst="rect">
            <a:avLst/>
          </a:prstGeom>
          <a:ln w="12700">
            <a:miter lim="400000"/>
          </a:ln>
        </p:spPr>
      </p:pic>
      <p:graphicFrame>
        <p:nvGraphicFramePr>
          <p:cNvPr id="452" name="Table 37"/>
          <p:cNvGraphicFramePr/>
          <p:nvPr/>
        </p:nvGraphicFramePr>
        <p:xfrm>
          <a:off x="7242453" y="2050223"/>
          <a:ext cx="4515789" cy="1149886"/>
        </p:xfrm>
        <a:graphic>
          <a:graphicData uri="http://schemas.openxmlformats.org/drawingml/2006/table">
            <a:tbl>
              <a:tblPr firstRow="1" bandRow="1"/>
              <a:tblGrid>
                <a:gridCol w="1432476">
                  <a:extLst>
                    <a:ext uri="{9D8B030D-6E8A-4147-A177-3AD203B41FA5}">
                      <a16:colId xmlns:a16="http://schemas.microsoft.com/office/drawing/2014/main" val="20000"/>
                    </a:ext>
                  </a:extLst>
                </a:gridCol>
                <a:gridCol w="1434138">
                  <a:extLst>
                    <a:ext uri="{9D8B030D-6E8A-4147-A177-3AD203B41FA5}">
                      <a16:colId xmlns:a16="http://schemas.microsoft.com/office/drawing/2014/main" val="20001"/>
                    </a:ext>
                  </a:extLst>
                </a:gridCol>
                <a:gridCol w="1649175">
                  <a:extLst>
                    <a:ext uri="{9D8B030D-6E8A-4147-A177-3AD203B41FA5}">
                      <a16:colId xmlns:a16="http://schemas.microsoft.com/office/drawing/2014/main" val="20002"/>
                    </a:ext>
                  </a:extLst>
                </a:gridCol>
              </a:tblGrid>
              <a:tr h="545982">
                <a:tc>
                  <a:txBody>
                    <a:bodyPr/>
                    <a:lstStyle/>
                    <a:p>
                      <a:pPr algn="ctr">
                        <a:defRPr sz="1800" b="0">
                          <a:solidFill>
                            <a:srgbClr val="000000"/>
                          </a:solidFill>
                        </a:defRPr>
                      </a:pPr>
                      <a:r>
                        <a:rPr sz="1600" b="1">
                          <a:solidFill>
                            <a:srgbClr val="FFFFFF"/>
                          </a:solidFill>
                        </a:rPr>
                        <a:t>% of Views in KSA</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tc>
                  <a:txBody>
                    <a:bodyPr/>
                    <a:lstStyle/>
                    <a:p>
                      <a:pPr algn="ctr">
                        <a:defRPr sz="1800" b="0">
                          <a:solidFill>
                            <a:srgbClr val="000000"/>
                          </a:solidFill>
                        </a:defRPr>
                      </a:pPr>
                      <a:r>
                        <a:rPr sz="1600" b="1">
                          <a:solidFill>
                            <a:srgbClr val="FFFFFF"/>
                          </a:solidFill>
                        </a:rPr>
                        <a:t>Completion    Rate</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tc>
                  <a:txBody>
                    <a:bodyPr/>
                    <a:lstStyle/>
                    <a:p>
                      <a:pPr algn="ctr">
                        <a:defRPr sz="1800" b="0">
                          <a:solidFill>
                            <a:srgbClr val="000000"/>
                          </a:solidFill>
                        </a:defRPr>
                      </a:pPr>
                      <a:r>
                        <a:rPr sz="1600" b="1">
                          <a:solidFill>
                            <a:srgbClr val="FFFFFF"/>
                          </a:solidFill>
                        </a:rPr>
                        <a:t>Avg. Retention     Rate</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extLst>
                  <a:ext uri="{0D108BD9-81ED-4DB2-BD59-A6C34878D82A}">
                    <a16:rowId xmlns:a16="http://schemas.microsoft.com/office/drawing/2014/main" val="10000"/>
                  </a:ext>
                </a:extLst>
              </a:tr>
              <a:tr h="603904">
                <a:tc>
                  <a:txBody>
                    <a:bodyPr/>
                    <a:lstStyle/>
                    <a:p>
                      <a:pPr algn="ctr">
                        <a:lnSpc>
                          <a:spcPct val="115000"/>
                        </a:lnSpc>
                        <a:defRPr sz="1800" b="0"/>
                      </a:pPr>
                      <a:r>
                        <a:rPr sz="2000" b="1"/>
                        <a:t>75%</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tc>
                  <a:txBody>
                    <a:bodyPr/>
                    <a:lstStyle/>
                    <a:p>
                      <a:pPr algn="ctr">
                        <a:lnSpc>
                          <a:spcPct val="115000"/>
                        </a:lnSpc>
                        <a:defRPr sz="1800" b="0"/>
                      </a:pPr>
                      <a:r>
                        <a:rPr sz="2000" b="1"/>
                        <a:t>54%</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tc>
                  <a:txBody>
                    <a:bodyPr/>
                    <a:lstStyle/>
                    <a:p>
                      <a:pPr algn="ctr">
                        <a:lnSpc>
                          <a:spcPct val="115000"/>
                        </a:lnSpc>
                        <a:defRPr sz="1800" b="0"/>
                      </a:pPr>
                      <a:r>
                        <a:rPr sz="2000" b="1"/>
                        <a:t>4:48</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extLst>
                  <a:ext uri="{0D108BD9-81ED-4DB2-BD59-A6C34878D82A}">
                    <a16:rowId xmlns:a16="http://schemas.microsoft.com/office/drawing/2014/main" val="10001"/>
                  </a:ext>
                </a:extLst>
              </a:tr>
            </a:tbl>
          </a:graphicData>
        </a:graphic>
      </p:graphicFrame>
      <p:graphicFrame>
        <p:nvGraphicFramePr>
          <p:cNvPr id="48" name="Table 69">
            <a:extLst>
              <a:ext uri="{FF2B5EF4-FFF2-40B4-BE49-F238E27FC236}">
                <a16:creationId xmlns:a16="http://schemas.microsoft.com/office/drawing/2014/main" id="{97DFFE90-479B-45EF-A651-6FC9FAA4C71F}"/>
              </a:ext>
            </a:extLst>
          </p:cNvPr>
          <p:cNvGraphicFramePr/>
          <p:nvPr/>
        </p:nvGraphicFramePr>
        <p:xfrm>
          <a:off x="4701570" y="4090094"/>
          <a:ext cx="7033210" cy="1453896"/>
        </p:xfrm>
        <a:graphic>
          <a:graphicData uri="http://schemas.openxmlformats.org/drawingml/2006/table">
            <a:tbl>
              <a:tblPr firstRow="1" firstCol="1" bandRow="1"/>
              <a:tblGrid>
                <a:gridCol w="4442430">
                  <a:extLst>
                    <a:ext uri="{9D8B030D-6E8A-4147-A177-3AD203B41FA5}">
                      <a16:colId xmlns:a16="http://schemas.microsoft.com/office/drawing/2014/main" val="20000"/>
                    </a:ext>
                  </a:extLst>
                </a:gridCol>
                <a:gridCol w="2590780">
                  <a:extLst>
                    <a:ext uri="{9D8B030D-6E8A-4147-A177-3AD203B41FA5}">
                      <a16:colId xmlns:a16="http://schemas.microsoft.com/office/drawing/2014/main" val="20002"/>
                    </a:ext>
                  </a:extLst>
                </a:gridCol>
              </a:tblGrid>
              <a:tr h="531495">
                <a:tc>
                  <a:txBody>
                    <a:bodyPr/>
                    <a:lstStyle/>
                    <a:p>
                      <a:pPr algn="ctr">
                        <a:lnSpc>
                          <a:spcPct val="115000"/>
                        </a:lnSpc>
                        <a:defRPr sz="1800" b="0">
                          <a:solidFill>
                            <a:srgbClr val="000000"/>
                          </a:solidFill>
                        </a:defRPr>
                      </a:pPr>
                      <a:r>
                        <a:rPr sz="1600" b="1" dirty="0">
                          <a:solidFill>
                            <a:srgbClr val="FFFFFF"/>
                          </a:solidFill>
                        </a:rPr>
                        <a:t> Benefits </a:t>
                      </a: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cap="flat" cmpd="sng" algn="ctr">
                      <a:solidFill>
                        <a:srgbClr val="535353"/>
                      </a:solidFill>
                      <a:prstDash val="solid"/>
                      <a:miter lim="400000"/>
                      <a:headEnd type="none" w="med" len="med"/>
                      <a:tailEnd type="none" w="med" len="med"/>
                    </a:lnB>
                    <a:noFill/>
                  </a:tcPr>
                </a:tc>
                <a:tc>
                  <a:txBody>
                    <a:bodyPr/>
                    <a:lstStyle/>
                    <a:p>
                      <a:pPr algn="ctr">
                        <a:lnSpc>
                          <a:spcPct val="115000"/>
                        </a:lnSpc>
                        <a:defRPr sz="1800" b="0">
                          <a:solidFill>
                            <a:srgbClr val="000000"/>
                          </a:solidFill>
                        </a:defRPr>
                      </a:pPr>
                      <a:r>
                        <a:rPr sz="1600" b="1">
                          <a:solidFill>
                            <a:srgbClr val="FFFFFF"/>
                          </a:solidFill>
                        </a:rPr>
                        <a:t>Gross Rate</a:t>
                      </a:r>
                    </a:p>
                  </a:txBody>
                  <a:tcPr marL="0" marR="0" marT="0" marB="0" anchor="ctr" horzOverflow="overflow">
                    <a:lnL w="12700" cap="flat" cmpd="sng" algn="ctr">
                      <a:solidFill>
                        <a:srgbClr val="535353"/>
                      </a:solidFill>
                      <a:prstDash val="solid"/>
                      <a:round/>
                      <a:headEnd type="none" w="med" len="med"/>
                      <a:tailEnd type="none" w="med" len="med"/>
                    </a:lnL>
                    <a:lnR w="12700">
                      <a:solidFill>
                        <a:srgbClr val="535353"/>
                      </a:solidFill>
                    </a:lnR>
                    <a:lnT w="12700">
                      <a:solidFill>
                        <a:srgbClr val="535353"/>
                      </a:solidFill>
                    </a:lnT>
                    <a:lnB w="12700" cap="flat" cmpd="sng" algn="ctr">
                      <a:solidFill>
                        <a:srgbClr val="535353"/>
                      </a:solidFill>
                      <a:prstDash val="solid"/>
                      <a:miter lim="400000"/>
                      <a:headEnd type="none" w="med" len="med"/>
                      <a:tailEnd type="none" w="med" len="med"/>
                    </a:lnB>
                    <a:noFill/>
                  </a:tcPr>
                </a:tc>
                <a:extLst>
                  <a:ext uri="{0D108BD9-81ED-4DB2-BD59-A6C34878D82A}">
                    <a16:rowId xmlns:a16="http://schemas.microsoft.com/office/drawing/2014/main" val="10000"/>
                  </a:ext>
                </a:extLst>
              </a:tr>
              <a:tr h="294556">
                <a:tc>
                  <a:txBody>
                    <a:bodyPr/>
                    <a:lstStyle/>
                    <a:p>
                      <a:pPr algn="l">
                        <a:lnSpc>
                          <a:spcPct val="150000"/>
                        </a:lnSpc>
                        <a:defRPr sz="1800" b="0">
                          <a:solidFill>
                            <a:srgbClr val="000000"/>
                          </a:solidFill>
                        </a:defRPr>
                      </a:pPr>
                      <a:r>
                        <a:rPr lang="en-US" sz="1500" b="1" dirty="0"/>
                        <a:t>  </a:t>
                      </a:r>
                      <a:r>
                        <a:rPr sz="1500" b="1" dirty="0"/>
                        <a:t>Product </a:t>
                      </a:r>
                      <a:r>
                        <a:rPr lang="en-US" sz="1500" b="1" dirty="0"/>
                        <a:t>integration (up to 45 sec.)</a:t>
                      </a:r>
                      <a:r>
                        <a:rPr sz="1500" b="1" dirty="0"/>
                        <a:t> </a:t>
                      </a:r>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rowSpan="3">
                  <a:txBody>
                    <a:bodyPr/>
                    <a:lstStyle/>
                    <a:p>
                      <a:pPr algn="ctr">
                        <a:lnSpc>
                          <a:spcPct val="115000"/>
                        </a:lnSpc>
                        <a:defRPr sz="1800" b="0"/>
                      </a:pPr>
                      <a:r>
                        <a:rPr sz="1500" b="1" dirty="0"/>
                        <a:t>USD </a:t>
                      </a:r>
                      <a:r>
                        <a:rPr lang="en-US" sz="1500" b="1" dirty="0"/>
                        <a:t>30</a:t>
                      </a:r>
                      <a:r>
                        <a:rPr sz="1500" b="1" dirty="0"/>
                        <a:t>,000</a:t>
                      </a:r>
                    </a:p>
                  </a:txBody>
                  <a:tcPr marL="0" marR="0" marT="0" marB="0" anchor="ctr" horzOverflow="overflow">
                    <a:lnL w="12700" cap="flat" cmpd="sng" algn="ctr">
                      <a:solidFill>
                        <a:srgbClr val="535353"/>
                      </a:solidFill>
                      <a:prstDash val="solid"/>
                      <a:miter lim="400000"/>
                      <a:headEnd type="none" w="med" len="med"/>
                      <a:tailEnd type="none" w="med" len="med"/>
                    </a:lnL>
                    <a:lnR w="12700">
                      <a:solidFill>
                        <a:srgbClr val="535353"/>
                      </a:solidFill>
                      <a:miter lim="400000"/>
                    </a:lnR>
                    <a:lnT w="12700" cap="flat" cmpd="sng" algn="ctr">
                      <a:solidFill>
                        <a:srgbClr val="535353"/>
                      </a:solidFill>
                      <a:prstDash val="solid"/>
                      <a:miter lim="400000"/>
                      <a:headEnd type="none" w="med" len="med"/>
                      <a:tailEnd type="none" w="med" len="med"/>
                    </a:lnT>
                    <a:lnB w="12700">
                      <a:solidFill>
                        <a:srgbClr val="535353"/>
                      </a:solidFill>
                      <a:miter lim="400000"/>
                    </a:lnB>
                    <a:noFill/>
                  </a:tcPr>
                </a:tc>
                <a:extLst>
                  <a:ext uri="{0D108BD9-81ED-4DB2-BD59-A6C34878D82A}">
                    <a16:rowId xmlns:a16="http://schemas.microsoft.com/office/drawing/2014/main" val="10001"/>
                  </a:ext>
                </a:extLst>
              </a:tr>
              <a:tr h="287530">
                <a:tc>
                  <a:txBody>
                    <a:bodyPr/>
                    <a:lstStyle/>
                    <a:p>
                      <a:pPr algn="l">
                        <a:lnSpc>
                          <a:spcPct val="150000"/>
                        </a:lnSpc>
                        <a:defRPr sz="1800" b="0">
                          <a:solidFill>
                            <a:srgbClr val="000000"/>
                          </a:solidFill>
                        </a:defRPr>
                      </a:pPr>
                      <a:r>
                        <a:rPr lang="en-US" sz="1500" b="1" dirty="0"/>
                        <a:t>  </a:t>
                      </a:r>
                      <a:r>
                        <a:rPr sz="1500" b="1" dirty="0"/>
                        <a:t>Host Social Media Reach</a:t>
                      </a:r>
                      <a:r>
                        <a:rPr lang="en-US" sz="1500" b="1" dirty="0"/>
                        <a:t>  (37.8K)</a:t>
                      </a:r>
                      <a:endParaRPr sz="1500" b="1" dirty="0"/>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2"/>
                  </a:ext>
                </a:extLst>
              </a:tr>
              <a:tr h="287530">
                <a:tc>
                  <a:txBody>
                    <a:bodyPr/>
                    <a:lstStyle/>
                    <a:p>
                      <a:pPr algn="l">
                        <a:lnSpc>
                          <a:spcPct val="150000"/>
                        </a:lnSpc>
                        <a:defRPr sz="1800" b="0">
                          <a:solidFill>
                            <a:srgbClr val="000000"/>
                          </a:solidFill>
                        </a:defRPr>
                      </a:pPr>
                      <a:r>
                        <a:rPr lang="en-US" sz="1500" b="1" dirty="0"/>
                        <a:t>  </a:t>
                      </a:r>
                      <a:r>
                        <a:rPr sz="1500" b="1" dirty="0"/>
                        <a:t>Sa7i Social Media Reach</a:t>
                      </a:r>
                      <a:r>
                        <a:rPr lang="en-US" sz="1500" b="1" dirty="0"/>
                        <a:t> (5.4M)</a:t>
                      </a:r>
                      <a:endParaRPr sz="1500" b="1" dirty="0"/>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EDF5D2BD-4014-47C6-88CA-DBCB1E1D15FA}"/>
              </a:ext>
            </a:extLst>
          </p:cNvPr>
          <p:cNvSpPr/>
          <p:nvPr/>
        </p:nvSpPr>
        <p:spPr>
          <a:xfrm>
            <a:off x="-24338" y="343836"/>
            <a:ext cx="3909480" cy="2585323"/>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1" u="none" strike="noStrike" kern="0" cap="none" spc="0" normalizeH="0" baseline="0" noProof="0" dirty="0" err="1">
                <a:ln>
                  <a:noFill/>
                </a:ln>
                <a:solidFill>
                  <a:srgbClr val="FFFFFF"/>
                </a:solidFill>
                <a:effectLst/>
                <a:uLnTx/>
                <a:uFillTx/>
                <a:latin typeface="Helvetica"/>
                <a:cs typeface="Helvetica"/>
                <a:sym typeface="Helvetica"/>
              </a:rPr>
              <a:t>Grinta</a:t>
            </a:r>
            <a:endParaRPr kumimoji="0" lang="en-US" sz="2400" b="1" i="1" u="none" strike="noStrike" kern="0" cap="none" spc="0" normalizeH="0" baseline="0" noProof="0" dirty="0">
              <a:ln>
                <a:noFill/>
              </a:ln>
              <a:solidFill>
                <a:srgbClr val="FFFFFF"/>
              </a:solidFill>
              <a:effectLst/>
              <a:uLnTx/>
              <a:uFillTx/>
              <a:latin typeface="Helvetica"/>
              <a:cs typeface="Helvetica"/>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FFFF"/>
                </a:solidFill>
                <a:effectLst/>
                <a:uLnTx/>
                <a:uFillTx/>
                <a:latin typeface="Helvetica"/>
                <a:cs typeface="Helvetica"/>
                <a:sym typeface="Helvetica"/>
              </a:rPr>
              <a:t>w/ Abdul Rahman </a:t>
            </a:r>
            <a:r>
              <a:rPr kumimoji="0" lang="en-US" sz="2400" b="1" i="1" u="none" strike="noStrike" kern="0" cap="none" spc="0" normalizeH="0" baseline="0" noProof="0" dirty="0" err="1">
                <a:ln>
                  <a:noFill/>
                </a:ln>
                <a:solidFill>
                  <a:srgbClr val="FFFFFF"/>
                </a:solidFill>
                <a:effectLst/>
                <a:uLnTx/>
                <a:uFillTx/>
                <a:latin typeface="Helvetica"/>
                <a:cs typeface="Helvetica"/>
                <a:sym typeface="Helvetica"/>
              </a:rPr>
              <a:t>Aseeri</a:t>
            </a:r>
            <a:endParaRPr kumimoji="0" lang="en-US" sz="2400" b="1" i="1" u="none" strike="noStrike" kern="0" cap="none" spc="0" normalizeH="0" baseline="0" noProof="0" dirty="0">
              <a:ln>
                <a:noFill/>
              </a:ln>
              <a:solidFill>
                <a:srgbClr val="FFFFFF"/>
              </a:solidFill>
              <a:effectLst/>
              <a:uLnTx/>
              <a:uFillTx/>
              <a:latin typeface="Helvetica"/>
              <a:cs typeface="Helvetica"/>
              <a:sym typeface="Helvetica"/>
            </a:endParaRP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Helvetica"/>
              <a:cs typeface="Helvetica"/>
              <a:sym typeface="Helvetica"/>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Helvetica"/>
                <a:cs typeface="Helvetica"/>
                <a:sym typeface="Helvetica"/>
              </a:rPr>
              <a:t>A football show covering the  European football scene focusing  on the stadiums  hosting the UEFA Champion’s League games. </a:t>
            </a:r>
            <a:r>
              <a:rPr kumimoji="0" lang="en-US" sz="1600" b="1" i="0" u="none" strike="noStrike" kern="0" cap="none" spc="0" normalizeH="0" baseline="0" noProof="0" dirty="0" err="1">
                <a:ln>
                  <a:noFill/>
                </a:ln>
                <a:solidFill>
                  <a:srgbClr val="FFFFFF"/>
                </a:solidFill>
                <a:effectLst/>
                <a:uLnTx/>
                <a:uFillTx/>
                <a:latin typeface="Helvetica"/>
                <a:cs typeface="Helvetica"/>
                <a:sym typeface="Helvetica"/>
              </a:rPr>
              <a:t>Grinta</a:t>
            </a:r>
            <a:r>
              <a:rPr kumimoji="0" lang="en-US" sz="1600" b="1" i="0" u="none" strike="noStrike" kern="0" cap="none" spc="0" normalizeH="0" baseline="0" noProof="0" dirty="0">
                <a:ln>
                  <a:noFill/>
                </a:ln>
                <a:solidFill>
                  <a:srgbClr val="FFFFFF"/>
                </a:solidFill>
                <a:effectLst/>
                <a:uLnTx/>
                <a:uFillTx/>
                <a:latin typeface="Helvetica"/>
                <a:cs typeface="Helvetica"/>
                <a:sym typeface="Helvetica"/>
              </a:rPr>
              <a:t> is there to capture the fans’ vibe around every match.</a:t>
            </a:r>
          </a:p>
        </p:txBody>
      </p:sp>
      <p:pic>
        <p:nvPicPr>
          <p:cNvPr id="3" name="Picture 2">
            <a:extLst>
              <a:ext uri="{FF2B5EF4-FFF2-40B4-BE49-F238E27FC236}">
                <a16:creationId xmlns:a16="http://schemas.microsoft.com/office/drawing/2014/main" id="{B48B8A9F-1E60-44AB-A654-ED6308F972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7256" y="6246246"/>
            <a:ext cx="954230" cy="676849"/>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C859B8-29BF-436F-A3E5-FBBE2C86CC3D}"/>
              </a:ext>
            </a:extLst>
          </p:cNvPr>
          <p:cNvSpPr/>
          <p:nvPr/>
        </p:nvSpPr>
        <p:spPr>
          <a:xfrm>
            <a:off x="0" y="0"/>
            <a:ext cx="388514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5"/>
          <p:cNvSpPr/>
          <p:nvPr/>
        </p:nvSpPr>
        <p:spPr>
          <a:xfrm>
            <a:off x="2658535" y="6199463"/>
            <a:ext cx="342213" cy="349423"/>
          </a:xfrm>
          <a:prstGeom prst="ellipse">
            <a:avLst/>
          </a:prstGeom>
          <a:solidFill>
            <a:srgbClr val="FFFFFF"/>
          </a:solidFill>
          <a:ln w="12700">
            <a:solidFill>
              <a:srgbClr val="FFFFFF"/>
            </a:solidFill>
            <a:miter/>
          </a:ln>
        </p:spPr>
        <p:txBody>
          <a:bodyPr lIns="45718" tIns="45718" rIns="45718" bIns="45718" anchor="ctr"/>
          <a:lstStyle/>
          <a:p>
            <a:endParaRPr/>
          </a:p>
        </p:txBody>
      </p:sp>
      <p:grpSp>
        <p:nvGrpSpPr>
          <p:cNvPr id="544" name="Oval 55"/>
          <p:cNvGrpSpPr/>
          <p:nvPr/>
        </p:nvGrpSpPr>
        <p:grpSpPr>
          <a:xfrm>
            <a:off x="2082955" y="6186045"/>
            <a:ext cx="329768" cy="370837"/>
            <a:chOff x="0" y="0"/>
            <a:chExt cx="329766" cy="370835"/>
          </a:xfrm>
        </p:grpSpPr>
        <p:sp>
          <p:nvSpPr>
            <p:cNvPr id="542" name="Oval"/>
            <p:cNvSpPr/>
            <p:nvPr/>
          </p:nvSpPr>
          <p:spPr>
            <a:xfrm>
              <a:off x="0" y="10707"/>
              <a:ext cx="329767" cy="349423"/>
            </a:xfrm>
            <a:prstGeom prst="ellipse">
              <a:avLst/>
            </a:prstGeom>
            <a:solidFill>
              <a:srgbClr val="FFFFFF"/>
            </a:solidFill>
            <a:ln w="12700" cap="flat">
              <a:solidFill>
                <a:srgbClr val="FFFFFF"/>
              </a:solidFill>
              <a:prstDash val="solid"/>
              <a:miter lim="800000"/>
            </a:ln>
            <a:effectLst/>
          </p:spPr>
          <p:txBody>
            <a:bodyPr wrap="square" lIns="45718" tIns="45718" rIns="45718" bIns="45718" numCol="1" anchor="ctr">
              <a:noAutofit/>
            </a:bodyPr>
            <a:lstStyle/>
            <a:p>
              <a:endParaRPr/>
            </a:p>
          </p:txBody>
        </p:sp>
        <p:sp>
          <p:nvSpPr>
            <p:cNvPr id="543" name="v"/>
            <p:cNvSpPr txBox="1"/>
            <p:nvPr/>
          </p:nvSpPr>
          <p:spPr>
            <a:xfrm>
              <a:off x="48293" y="0"/>
              <a:ext cx="233180" cy="3708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r>
                <a:t>v</a:t>
              </a:r>
            </a:p>
          </p:txBody>
        </p:sp>
      </p:grpSp>
      <p:sp>
        <p:nvSpPr>
          <p:cNvPr id="546" name="Rectangle 41"/>
          <p:cNvSpPr txBox="1"/>
          <p:nvPr/>
        </p:nvSpPr>
        <p:spPr>
          <a:xfrm>
            <a:off x="1193173" y="4915323"/>
            <a:ext cx="876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b="1">
                <a:solidFill>
                  <a:srgbClr val="FFFFFF"/>
                </a:solidFill>
              </a:defRPr>
            </a:lvl1pPr>
          </a:lstStyle>
          <a:p>
            <a:r>
              <a:t>Gender </a:t>
            </a:r>
          </a:p>
        </p:txBody>
      </p:sp>
      <p:sp>
        <p:nvSpPr>
          <p:cNvPr id="547" name="Rectangle 49"/>
          <p:cNvSpPr txBox="1"/>
          <p:nvPr/>
        </p:nvSpPr>
        <p:spPr>
          <a:xfrm>
            <a:off x="219510" y="50677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r>
              <a:t>80%</a:t>
            </a:r>
          </a:p>
        </p:txBody>
      </p:sp>
      <p:sp>
        <p:nvSpPr>
          <p:cNvPr id="548" name="Rectangle 50"/>
          <p:cNvSpPr txBox="1"/>
          <p:nvPr/>
        </p:nvSpPr>
        <p:spPr>
          <a:xfrm>
            <a:off x="2807448" y="6034075"/>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r>
              <a:t>13%</a:t>
            </a:r>
          </a:p>
        </p:txBody>
      </p:sp>
      <p:sp>
        <p:nvSpPr>
          <p:cNvPr id="549" name="Rectangle 93"/>
          <p:cNvSpPr txBox="1"/>
          <p:nvPr/>
        </p:nvSpPr>
        <p:spPr>
          <a:xfrm>
            <a:off x="223401" y="5923884"/>
            <a:ext cx="32861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r>
              <a:t>[13-34]</a:t>
            </a:r>
          </a:p>
        </p:txBody>
      </p:sp>
      <p:sp>
        <p:nvSpPr>
          <p:cNvPr id="550" name="Rectangle 94"/>
          <p:cNvSpPr txBox="1"/>
          <p:nvPr/>
        </p:nvSpPr>
        <p:spPr>
          <a:xfrm>
            <a:off x="2704719" y="5900566"/>
            <a:ext cx="41374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sz="800" b="1">
                <a:solidFill>
                  <a:srgbClr val="FFFFFF"/>
                </a:solidFill>
              </a:defRPr>
            </a:lvl1pPr>
          </a:lstStyle>
          <a:p>
            <a:r>
              <a:t>Over 34 </a:t>
            </a:r>
          </a:p>
        </p:txBody>
      </p:sp>
      <p:sp>
        <p:nvSpPr>
          <p:cNvPr id="551" name="Rectangle 95"/>
          <p:cNvSpPr txBox="1"/>
          <p:nvPr/>
        </p:nvSpPr>
        <p:spPr>
          <a:xfrm>
            <a:off x="2744835" y="50677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r>
              <a:t>20%</a:t>
            </a:r>
          </a:p>
        </p:txBody>
      </p:sp>
      <p:sp>
        <p:nvSpPr>
          <p:cNvPr id="552" name="Rectangle 97"/>
          <p:cNvSpPr txBox="1"/>
          <p:nvPr/>
        </p:nvSpPr>
        <p:spPr>
          <a:xfrm>
            <a:off x="228015" y="60472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r>
              <a:t>87%</a:t>
            </a:r>
          </a:p>
        </p:txBody>
      </p:sp>
      <p:sp>
        <p:nvSpPr>
          <p:cNvPr id="553" name="Rectangle 100"/>
          <p:cNvSpPr txBox="1"/>
          <p:nvPr/>
        </p:nvSpPr>
        <p:spPr>
          <a:xfrm>
            <a:off x="1438487" y="5797765"/>
            <a:ext cx="444563"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b="1">
                <a:solidFill>
                  <a:srgbClr val="FFFFFF"/>
                </a:solidFill>
              </a:defRPr>
            </a:lvl1pPr>
          </a:lstStyle>
          <a:p>
            <a:r>
              <a:t>Age</a:t>
            </a:r>
          </a:p>
        </p:txBody>
      </p:sp>
      <p:sp>
        <p:nvSpPr>
          <p:cNvPr id="554" name="Rectangle 64"/>
          <p:cNvSpPr txBox="1"/>
          <p:nvPr/>
        </p:nvSpPr>
        <p:spPr>
          <a:xfrm>
            <a:off x="200722" y="4932002"/>
            <a:ext cx="32861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r>
              <a:t>MALE</a:t>
            </a:r>
          </a:p>
        </p:txBody>
      </p:sp>
      <p:sp>
        <p:nvSpPr>
          <p:cNvPr id="555" name="Rectangle 65"/>
          <p:cNvSpPr txBox="1"/>
          <p:nvPr/>
        </p:nvSpPr>
        <p:spPr>
          <a:xfrm>
            <a:off x="2692210" y="4918869"/>
            <a:ext cx="42860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r>
              <a:t>FEMALE</a:t>
            </a:r>
          </a:p>
        </p:txBody>
      </p:sp>
      <p:pic>
        <p:nvPicPr>
          <p:cNvPr id="556" name="Picture 38" descr="Picture 38"/>
          <p:cNvPicPr>
            <a:picLocks noChangeAspect="1"/>
          </p:cNvPicPr>
          <p:nvPr/>
        </p:nvPicPr>
        <p:blipFill>
          <a:blip r:embed="rId2"/>
          <a:stretch>
            <a:fillRect/>
          </a:stretch>
        </p:blipFill>
        <p:spPr>
          <a:xfrm>
            <a:off x="248743" y="5296332"/>
            <a:ext cx="2730420" cy="404803"/>
          </a:xfrm>
          <a:prstGeom prst="rect">
            <a:avLst/>
          </a:prstGeom>
          <a:ln w="12700">
            <a:miter lim="400000"/>
          </a:ln>
        </p:spPr>
      </p:pic>
      <p:sp>
        <p:nvSpPr>
          <p:cNvPr id="558" name="TextBox 67"/>
          <p:cNvSpPr txBox="1"/>
          <p:nvPr/>
        </p:nvSpPr>
        <p:spPr>
          <a:xfrm>
            <a:off x="-630313" y="3967724"/>
            <a:ext cx="2600395"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lnSpc>
                <a:spcPct val="90000"/>
              </a:lnSpc>
              <a:defRPr>
                <a:solidFill>
                  <a:srgbClr val="FFFFFF"/>
                </a:solidFill>
              </a:defRPr>
            </a:lvl1pPr>
          </a:lstStyle>
          <a:p>
            <a:r>
              <a:rPr dirty="0"/>
              <a:t>Fortnightly</a:t>
            </a:r>
          </a:p>
        </p:txBody>
      </p:sp>
      <p:sp>
        <p:nvSpPr>
          <p:cNvPr id="559" name="Rectangle 68"/>
          <p:cNvSpPr txBox="1"/>
          <p:nvPr/>
        </p:nvSpPr>
        <p:spPr>
          <a:xfrm>
            <a:off x="128677" y="4358475"/>
            <a:ext cx="298225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defRPr>
                <a:solidFill>
                  <a:srgbClr val="FFFFFF"/>
                </a:solidFill>
              </a:defRPr>
            </a:pPr>
            <a:r>
              <a:rPr dirty="0"/>
              <a:t>Avg. Views in 30 days: </a:t>
            </a:r>
            <a:r>
              <a:rPr b="1" dirty="0"/>
              <a:t>250K</a:t>
            </a:r>
          </a:p>
        </p:txBody>
      </p:sp>
      <p:pic>
        <p:nvPicPr>
          <p:cNvPr id="560" name="Picture 50" descr="Picture 50"/>
          <p:cNvPicPr>
            <a:picLocks noChangeAspect="1"/>
          </p:cNvPicPr>
          <p:nvPr/>
        </p:nvPicPr>
        <p:blipFill>
          <a:blip r:embed="rId2"/>
          <a:stretch>
            <a:fillRect/>
          </a:stretch>
        </p:blipFill>
        <p:spPr>
          <a:xfrm>
            <a:off x="303908" y="6173799"/>
            <a:ext cx="2730420" cy="404803"/>
          </a:xfrm>
          <a:prstGeom prst="rect">
            <a:avLst/>
          </a:prstGeom>
          <a:ln w="12700">
            <a:miter lim="400000"/>
          </a:ln>
        </p:spPr>
      </p:pic>
      <p:sp>
        <p:nvSpPr>
          <p:cNvPr id="561" name="Oval 51"/>
          <p:cNvSpPr/>
          <p:nvPr/>
        </p:nvSpPr>
        <p:spPr>
          <a:xfrm>
            <a:off x="342033" y="6199463"/>
            <a:ext cx="342214" cy="349423"/>
          </a:xfrm>
          <a:prstGeom prst="ellipse">
            <a:avLst/>
          </a:prstGeom>
          <a:solidFill>
            <a:srgbClr val="BCE700"/>
          </a:solidFill>
          <a:ln w="12700">
            <a:solidFill>
              <a:schemeClr val="accent1"/>
            </a:solidFill>
            <a:miter/>
          </a:ln>
        </p:spPr>
        <p:txBody>
          <a:bodyPr lIns="45718" tIns="45718" rIns="45718" bIns="45718" anchor="ctr"/>
          <a:lstStyle/>
          <a:p>
            <a:endParaRPr/>
          </a:p>
        </p:txBody>
      </p:sp>
      <p:sp>
        <p:nvSpPr>
          <p:cNvPr id="562" name="Oval 52"/>
          <p:cNvSpPr/>
          <p:nvPr/>
        </p:nvSpPr>
        <p:spPr>
          <a:xfrm>
            <a:off x="918482" y="6196753"/>
            <a:ext cx="342213" cy="349423"/>
          </a:xfrm>
          <a:prstGeom prst="ellipse">
            <a:avLst/>
          </a:prstGeom>
          <a:solidFill>
            <a:srgbClr val="BCE700"/>
          </a:solidFill>
          <a:ln w="12700">
            <a:solidFill>
              <a:schemeClr val="accent1"/>
            </a:solidFill>
            <a:miter/>
          </a:ln>
        </p:spPr>
        <p:txBody>
          <a:bodyPr lIns="45718" tIns="45718" rIns="45718" bIns="45718" anchor="ctr"/>
          <a:lstStyle/>
          <a:p>
            <a:endParaRPr/>
          </a:p>
        </p:txBody>
      </p:sp>
      <p:sp>
        <p:nvSpPr>
          <p:cNvPr id="563" name="Oval 54"/>
          <p:cNvSpPr/>
          <p:nvPr/>
        </p:nvSpPr>
        <p:spPr>
          <a:xfrm>
            <a:off x="1494931" y="6196755"/>
            <a:ext cx="342213" cy="349423"/>
          </a:xfrm>
          <a:prstGeom prst="ellipse">
            <a:avLst/>
          </a:prstGeom>
          <a:solidFill>
            <a:srgbClr val="BCE700"/>
          </a:solidFill>
          <a:ln w="12700">
            <a:solidFill>
              <a:schemeClr val="accent1"/>
            </a:solidFill>
            <a:miter/>
          </a:ln>
        </p:spPr>
        <p:txBody>
          <a:bodyPr lIns="45718" tIns="45718" rIns="45718" bIns="45718" anchor="ctr"/>
          <a:lstStyle/>
          <a:p>
            <a:endParaRPr/>
          </a:p>
        </p:txBody>
      </p:sp>
      <p:pic>
        <p:nvPicPr>
          <p:cNvPr id="564" name="580b57fcd9996e24bc43c53e.png" descr="580b57fcd9996e24bc43c53e.png"/>
          <p:cNvPicPr>
            <a:picLocks noChangeAspect="1"/>
          </p:cNvPicPr>
          <p:nvPr/>
        </p:nvPicPr>
        <p:blipFill>
          <a:blip r:embed="rId3"/>
          <a:stretch>
            <a:fillRect/>
          </a:stretch>
        </p:blipFill>
        <p:spPr>
          <a:xfrm>
            <a:off x="3977135" y="2783553"/>
            <a:ext cx="628551" cy="628551"/>
          </a:xfrm>
          <a:prstGeom prst="rect">
            <a:avLst/>
          </a:prstGeom>
          <a:ln w="12700">
            <a:miter lim="400000"/>
          </a:ln>
        </p:spPr>
      </p:pic>
      <p:pic>
        <p:nvPicPr>
          <p:cNvPr id="565" name="new-instagram-logo-png-transparent.png" descr="new-instagram-logo-png-transparent.png"/>
          <p:cNvPicPr>
            <a:picLocks noChangeAspect="1"/>
          </p:cNvPicPr>
          <p:nvPr/>
        </p:nvPicPr>
        <p:blipFill>
          <a:blip r:embed="rId4"/>
          <a:stretch>
            <a:fillRect/>
          </a:stretch>
        </p:blipFill>
        <p:spPr>
          <a:xfrm>
            <a:off x="4069129" y="3375271"/>
            <a:ext cx="444564" cy="444258"/>
          </a:xfrm>
          <a:prstGeom prst="rect">
            <a:avLst/>
          </a:prstGeom>
          <a:ln w="12700">
            <a:miter lim="400000"/>
          </a:ln>
        </p:spPr>
      </p:pic>
      <p:sp>
        <p:nvSpPr>
          <p:cNvPr id="566" name="@m77_alshehri"/>
          <p:cNvSpPr txBox="1"/>
          <p:nvPr/>
        </p:nvSpPr>
        <p:spPr>
          <a:xfrm>
            <a:off x="4648825" y="2861556"/>
            <a:ext cx="1300375" cy="302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defTabSz="457200">
              <a:defRPr sz="1400" b="1">
                <a:solidFill>
                  <a:srgbClr val="657786"/>
                </a:solidFill>
                <a:latin typeface="Helvetica Neue"/>
                <a:ea typeface="Helvetica Neue"/>
                <a:cs typeface="Helvetica Neue"/>
                <a:sym typeface="Helvetica Neue"/>
              </a:defRPr>
            </a:pPr>
            <a:r>
              <a:t>@</a:t>
            </a:r>
            <a:r>
              <a:rPr b="0"/>
              <a:t>m77_alshehri</a:t>
            </a:r>
          </a:p>
        </p:txBody>
      </p:sp>
      <p:sp>
        <p:nvSpPr>
          <p:cNvPr id="567" name="@m77_alshehri"/>
          <p:cNvSpPr txBox="1"/>
          <p:nvPr/>
        </p:nvSpPr>
        <p:spPr>
          <a:xfrm>
            <a:off x="4648825" y="3344157"/>
            <a:ext cx="1300375" cy="3021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defTabSz="457200">
              <a:defRPr sz="1400" b="1">
                <a:solidFill>
                  <a:srgbClr val="657786"/>
                </a:solidFill>
                <a:latin typeface="Helvetica Neue"/>
                <a:ea typeface="Helvetica Neue"/>
                <a:cs typeface="Helvetica Neue"/>
                <a:sym typeface="Helvetica Neue"/>
              </a:defRPr>
            </a:pPr>
            <a:r>
              <a:t>@</a:t>
            </a:r>
            <a:r>
              <a:rPr b="0"/>
              <a:t>m77_alshehri</a:t>
            </a:r>
          </a:p>
        </p:txBody>
      </p:sp>
      <p:sp>
        <p:nvSpPr>
          <p:cNvPr id="568" name="9.5K followers"/>
          <p:cNvSpPr txBox="1"/>
          <p:nvPr/>
        </p:nvSpPr>
        <p:spPr>
          <a:xfrm>
            <a:off x="4695904" y="3532485"/>
            <a:ext cx="1405189"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b="1">
                <a:solidFill>
                  <a:srgbClr val="657786"/>
                </a:solidFill>
                <a:latin typeface="Helvetica Neue"/>
                <a:ea typeface="Helvetica Neue"/>
                <a:cs typeface="Helvetica Neue"/>
                <a:sym typeface="Helvetica Neue"/>
              </a:defRPr>
            </a:lvl1pPr>
          </a:lstStyle>
          <a:p>
            <a:r>
              <a:rPr lang="en-US" dirty="0"/>
              <a:t>87.9</a:t>
            </a:r>
            <a:r>
              <a:rPr dirty="0"/>
              <a:t>K followers</a:t>
            </a:r>
          </a:p>
        </p:txBody>
      </p:sp>
      <p:sp>
        <p:nvSpPr>
          <p:cNvPr id="569" name="24.3K followers"/>
          <p:cNvSpPr txBox="1"/>
          <p:nvPr/>
        </p:nvSpPr>
        <p:spPr>
          <a:xfrm>
            <a:off x="4695904" y="3060486"/>
            <a:ext cx="1405189"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b="1">
                <a:solidFill>
                  <a:srgbClr val="657786"/>
                </a:solidFill>
                <a:latin typeface="Helvetica Neue"/>
                <a:ea typeface="Helvetica Neue"/>
                <a:cs typeface="Helvetica Neue"/>
                <a:sym typeface="Helvetica Neue"/>
              </a:defRPr>
            </a:lvl1pPr>
          </a:lstStyle>
          <a:p>
            <a:r>
              <a:rPr lang="en-US" dirty="0"/>
              <a:t>63.4</a:t>
            </a:r>
            <a:r>
              <a:rPr dirty="0"/>
              <a:t>K followers</a:t>
            </a:r>
          </a:p>
        </p:txBody>
      </p:sp>
      <p:sp>
        <p:nvSpPr>
          <p:cNvPr id="570" name="Looking  for what to watch on movie night? Mohammad Al Shehri has it all. Latest releases, premieres and awards are all on Trayler"/>
          <p:cNvSpPr txBox="1"/>
          <p:nvPr/>
        </p:nvSpPr>
        <p:spPr>
          <a:xfrm>
            <a:off x="281214" y="1750632"/>
            <a:ext cx="2868161"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600" i="1">
                <a:solidFill>
                  <a:srgbClr val="FFFFFF"/>
                </a:solidFill>
              </a:defRPr>
            </a:lvl1pPr>
          </a:lstStyle>
          <a:p>
            <a:endParaRPr dirty="0"/>
          </a:p>
        </p:txBody>
      </p:sp>
      <p:grpSp>
        <p:nvGrpSpPr>
          <p:cNvPr id="573" name="Oval 55"/>
          <p:cNvGrpSpPr/>
          <p:nvPr/>
        </p:nvGrpSpPr>
        <p:grpSpPr>
          <a:xfrm>
            <a:off x="2013779" y="5315341"/>
            <a:ext cx="342213" cy="370837"/>
            <a:chOff x="0" y="0"/>
            <a:chExt cx="342212" cy="370835"/>
          </a:xfrm>
        </p:grpSpPr>
        <p:sp>
          <p:nvSpPr>
            <p:cNvPr id="571" name="Oval"/>
            <p:cNvSpPr/>
            <p:nvPr/>
          </p:nvSpPr>
          <p:spPr>
            <a:xfrm>
              <a:off x="0" y="10707"/>
              <a:ext cx="342213" cy="349423"/>
            </a:xfrm>
            <a:prstGeom prst="ellipse">
              <a:avLst/>
            </a:prstGeom>
            <a:solidFill>
              <a:srgbClr val="FFFFFF"/>
            </a:solidFill>
            <a:ln w="12700" cap="flat">
              <a:solidFill>
                <a:srgbClr val="FFFFFF"/>
              </a:solidFill>
              <a:prstDash val="solid"/>
              <a:miter lim="800000"/>
            </a:ln>
            <a:effectLst/>
          </p:spPr>
          <p:txBody>
            <a:bodyPr wrap="square" lIns="45718" tIns="45718" rIns="45718" bIns="45718" numCol="1" anchor="ctr">
              <a:noAutofit/>
            </a:bodyPr>
            <a:lstStyle/>
            <a:p>
              <a:endParaRPr/>
            </a:p>
          </p:txBody>
        </p:sp>
        <p:sp>
          <p:nvSpPr>
            <p:cNvPr id="572" name="v"/>
            <p:cNvSpPr txBox="1"/>
            <p:nvPr/>
          </p:nvSpPr>
          <p:spPr>
            <a:xfrm>
              <a:off x="50116" y="0"/>
              <a:ext cx="241980" cy="3708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r>
                <a:t>v</a:t>
              </a:r>
            </a:p>
          </p:txBody>
        </p:sp>
      </p:grpSp>
      <p:sp>
        <p:nvSpPr>
          <p:cNvPr id="574" name="Oval 54"/>
          <p:cNvSpPr/>
          <p:nvPr/>
        </p:nvSpPr>
        <p:spPr>
          <a:xfrm>
            <a:off x="1442847" y="5324023"/>
            <a:ext cx="342213" cy="349423"/>
          </a:xfrm>
          <a:prstGeom prst="ellipse">
            <a:avLst/>
          </a:prstGeom>
          <a:solidFill>
            <a:srgbClr val="BCE700"/>
          </a:solidFill>
          <a:ln w="12700">
            <a:solidFill>
              <a:schemeClr val="accent1"/>
            </a:solidFill>
            <a:miter/>
          </a:ln>
        </p:spPr>
        <p:txBody>
          <a:bodyPr lIns="45718" tIns="45718" rIns="45718" bIns="45718" anchor="ctr"/>
          <a:lstStyle/>
          <a:p>
            <a:endParaRPr/>
          </a:p>
        </p:txBody>
      </p:sp>
      <p:sp>
        <p:nvSpPr>
          <p:cNvPr id="575" name="Oval 54"/>
          <p:cNvSpPr/>
          <p:nvPr/>
        </p:nvSpPr>
        <p:spPr>
          <a:xfrm>
            <a:off x="859451" y="5323987"/>
            <a:ext cx="342213" cy="340817"/>
          </a:xfrm>
          <a:prstGeom prst="ellipse">
            <a:avLst/>
          </a:prstGeom>
          <a:solidFill>
            <a:srgbClr val="BCE700"/>
          </a:solidFill>
          <a:ln w="12700">
            <a:solidFill>
              <a:schemeClr val="accent1"/>
            </a:solidFill>
            <a:miter/>
          </a:ln>
        </p:spPr>
        <p:txBody>
          <a:bodyPr lIns="45718" tIns="45718" rIns="45718" bIns="45718" anchor="ctr"/>
          <a:lstStyle/>
          <a:p>
            <a:endParaRPr/>
          </a:p>
        </p:txBody>
      </p:sp>
      <p:sp>
        <p:nvSpPr>
          <p:cNvPr id="576" name="Oval 54"/>
          <p:cNvSpPr/>
          <p:nvPr/>
        </p:nvSpPr>
        <p:spPr>
          <a:xfrm>
            <a:off x="288754" y="5332255"/>
            <a:ext cx="329513" cy="332959"/>
          </a:xfrm>
          <a:prstGeom prst="ellipse">
            <a:avLst/>
          </a:prstGeom>
          <a:solidFill>
            <a:srgbClr val="BCE700"/>
          </a:solidFill>
          <a:ln w="12700">
            <a:solidFill>
              <a:schemeClr val="accent1"/>
            </a:solidFill>
            <a:miter/>
          </a:ln>
        </p:spPr>
        <p:txBody>
          <a:bodyPr lIns="45718" tIns="45718" rIns="45718" bIns="45718" anchor="ctr"/>
          <a:lstStyle/>
          <a:p>
            <a:endParaRPr/>
          </a:p>
        </p:txBody>
      </p:sp>
      <p:sp>
        <p:nvSpPr>
          <p:cNvPr id="577" name="Oval 54"/>
          <p:cNvSpPr/>
          <p:nvPr/>
        </p:nvSpPr>
        <p:spPr>
          <a:xfrm>
            <a:off x="2072575" y="6196753"/>
            <a:ext cx="350529" cy="349423"/>
          </a:xfrm>
          <a:prstGeom prst="ellipse">
            <a:avLst/>
          </a:prstGeom>
          <a:solidFill>
            <a:srgbClr val="BCE700"/>
          </a:solidFill>
          <a:ln w="12700">
            <a:solidFill>
              <a:schemeClr val="accent1"/>
            </a:solidFill>
            <a:miter/>
          </a:ln>
        </p:spPr>
        <p:txBody>
          <a:bodyPr lIns="45718" tIns="45718" rIns="45718" bIns="45718" anchor="ctr"/>
          <a:lstStyle/>
          <a:p>
            <a:endParaRPr/>
          </a:p>
        </p:txBody>
      </p:sp>
      <p:sp>
        <p:nvSpPr>
          <p:cNvPr id="578" name="Oval 54"/>
          <p:cNvSpPr/>
          <p:nvPr/>
        </p:nvSpPr>
        <p:spPr>
          <a:xfrm>
            <a:off x="2658535" y="6254470"/>
            <a:ext cx="34275" cy="261735"/>
          </a:xfrm>
          <a:prstGeom prst="ellipse">
            <a:avLst/>
          </a:prstGeom>
          <a:solidFill>
            <a:srgbClr val="BCE700"/>
          </a:solidFill>
          <a:ln w="12700">
            <a:solidFill>
              <a:schemeClr val="accent1"/>
            </a:solidFill>
            <a:miter/>
          </a:ln>
        </p:spPr>
        <p:txBody>
          <a:bodyPr lIns="45718" tIns="45718" rIns="45718" bIns="45718" anchor="ctr"/>
          <a:lstStyle/>
          <a:p>
            <a:endParaRPr/>
          </a:p>
        </p:txBody>
      </p:sp>
      <p:sp>
        <p:nvSpPr>
          <p:cNvPr id="579" name="Oval 54"/>
          <p:cNvSpPr/>
          <p:nvPr/>
        </p:nvSpPr>
        <p:spPr>
          <a:xfrm>
            <a:off x="2026242" y="5328082"/>
            <a:ext cx="342685" cy="341303"/>
          </a:xfrm>
          <a:prstGeom prst="ellipse">
            <a:avLst/>
          </a:prstGeom>
          <a:solidFill>
            <a:srgbClr val="BCE700"/>
          </a:solidFill>
          <a:ln w="12700">
            <a:solidFill>
              <a:schemeClr val="accent1"/>
            </a:solidFill>
            <a:miter/>
          </a:ln>
        </p:spPr>
        <p:txBody>
          <a:bodyPr lIns="45718" tIns="45718" rIns="45718" bIns="45718" anchor="ctr"/>
          <a:lstStyle/>
          <a:p>
            <a:endParaRPr/>
          </a:p>
        </p:txBody>
      </p:sp>
      <p:pic>
        <p:nvPicPr>
          <p:cNvPr id="580" name="Unknown.png" descr="Unknown.png"/>
          <p:cNvPicPr>
            <a:picLocks noChangeAspect="1"/>
          </p:cNvPicPr>
          <p:nvPr/>
        </p:nvPicPr>
        <p:blipFill>
          <a:blip r:embed="rId5"/>
          <a:stretch>
            <a:fillRect/>
          </a:stretch>
        </p:blipFill>
        <p:spPr>
          <a:xfrm>
            <a:off x="8712913" y="105524"/>
            <a:ext cx="1977392" cy="1977392"/>
          </a:xfrm>
          <a:prstGeom prst="rect">
            <a:avLst/>
          </a:prstGeom>
          <a:ln w="12700">
            <a:miter lim="400000"/>
          </a:ln>
        </p:spPr>
      </p:pic>
      <p:pic>
        <p:nvPicPr>
          <p:cNvPr id="581" name="Picture 8" descr="Picture 8"/>
          <p:cNvPicPr>
            <a:picLocks noChangeAspect="1"/>
          </p:cNvPicPr>
          <p:nvPr/>
        </p:nvPicPr>
        <p:blipFill>
          <a:blip r:embed="rId6"/>
          <a:srcRect l="28301" t="11631" r="9981" b="29236"/>
          <a:stretch>
            <a:fillRect/>
          </a:stretch>
        </p:blipFill>
        <p:spPr>
          <a:xfrm>
            <a:off x="3962399" y="76200"/>
            <a:ext cx="2560242" cy="2555876"/>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37" y="0"/>
                  <a:pt x="0" y="4835"/>
                  <a:pt x="0" y="10800"/>
                </a:cubicBezTo>
                <a:cubicBezTo>
                  <a:pt x="0" y="16765"/>
                  <a:pt x="4837" y="21600"/>
                  <a:pt x="10802" y="21600"/>
                </a:cubicBezTo>
                <a:cubicBezTo>
                  <a:pt x="16767" y="21600"/>
                  <a:pt x="21600" y="16765"/>
                  <a:pt x="21600" y="10800"/>
                </a:cubicBezTo>
                <a:cubicBezTo>
                  <a:pt x="21600" y="4835"/>
                  <a:pt x="16767" y="0"/>
                  <a:pt x="10802" y="0"/>
                </a:cubicBezTo>
                <a:close/>
              </a:path>
            </a:pathLst>
          </a:custGeom>
          <a:ln w="76200">
            <a:solidFill>
              <a:srgbClr val="B4C7E7"/>
            </a:solidFill>
          </a:ln>
        </p:spPr>
      </p:pic>
      <p:sp>
        <p:nvSpPr>
          <p:cNvPr id="582" name="Oval 55"/>
          <p:cNvSpPr/>
          <p:nvPr/>
        </p:nvSpPr>
        <p:spPr>
          <a:xfrm>
            <a:off x="2606450" y="5328491"/>
            <a:ext cx="342213" cy="349423"/>
          </a:xfrm>
          <a:prstGeom prst="ellipse">
            <a:avLst/>
          </a:prstGeom>
          <a:solidFill>
            <a:srgbClr val="FFFFFF"/>
          </a:solidFill>
          <a:ln w="12700">
            <a:solidFill>
              <a:srgbClr val="FFFFFF"/>
            </a:solidFill>
            <a:miter/>
          </a:ln>
        </p:spPr>
        <p:txBody>
          <a:bodyPr lIns="45718" tIns="45718" rIns="45718" bIns="45718" anchor="ctr"/>
          <a:lstStyle/>
          <a:p>
            <a:endParaRPr/>
          </a:p>
        </p:txBody>
      </p:sp>
      <p:graphicFrame>
        <p:nvGraphicFramePr>
          <p:cNvPr id="583" name="Table 37"/>
          <p:cNvGraphicFramePr/>
          <p:nvPr/>
        </p:nvGraphicFramePr>
        <p:xfrm>
          <a:off x="7242453" y="2050223"/>
          <a:ext cx="4515789" cy="1149886"/>
        </p:xfrm>
        <a:graphic>
          <a:graphicData uri="http://schemas.openxmlformats.org/drawingml/2006/table">
            <a:tbl>
              <a:tblPr firstRow="1" bandRow="1"/>
              <a:tblGrid>
                <a:gridCol w="1432476">
                  <a:extLst>
                    <a:ext uri="{9D8B030D-6E8A-4147-A177-3AD203B41FA5}">
                      <a16:colId xmlns:a16="http://schemas.microsoft.com/office/drawing/2014/main" val="20000"/>
                    </a:ext>
                  </a:extLst>
                </a:gridCol>
                <a:gridCol w="1434138">
                  <a:extLst>
                    <a:ext uri="{9D8B030D-6E8A-4147-A177-3AD203B41FA5}">
                      <a16:colId xmlns:a16="http://schemas.microsoft.com/office/drawing/2014/main" val="20001"/>
                    </a:ext>
                  </a:extLst>
                </a:gridCol>
                <a:gridCol w="1649175">
                  <a:extLst>
                    <a:ext uri="{9D8B030D-6E8A-4147-A177-3AD203B41FA5}">
                      <a16:colId xmlns:a16="http://schemas.microsoft.com/office/drawing/2014/main" val="20002"/>
                    </a:ext>
                  </a:extLst>
                </a:gridCol>
              </a:tblGrid>
              <a:tr h="545982">
                <a:tc>
                  <a:txBody>
                    <a:bodyPr/>
                    <a:lstStyle/>
                    <a:p>
                      <a:pPr algn="ctr">
                        <a:defRPr sz="1800" b="0">
                          <a:solidFill>
                            <a:srgbClr val="000000"/>
                          </a:solidFill>
                        </a:defRPr>
                      </a:pPr>
                      <a:r>
                        <a:rPr sz="1600" b="1">
                          <a:solidFill>
                            <a:srgbClr val="FFFFFF"/>
                          </a:solidFill>
                        </a:rPr>
                        <a:t>% of Views in KSA</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tc>
                  <a:txBody>
                    <a:bodyPr/>
                    <a:lstStyle/>
                    <a:p>
                      <a:pPr algn="ctr">
                        <a:defRPr sz="1800" b="0">
                          <a:solidFill>
                            <a:srgbClr val="000000"/>
                          </a:solidFill>
                        </a:defRPr>
                      </a:pPr>
                      <a:r>
                        <a:rPr sz="1600" b="1">
                          <a:solidFill>
                            <a:srgbClr val="FFFFFF"/>
                          </a:solidFill>
                        </a:rPr>
                        <a:t>Completion    Rate</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tc>
                  <a:txBody>
                    <a:bodyPr/>
                    <a:lstStyle/>
                    <a:p>
                      <a:pPr algn="ctr">
                        <a:defRPr sz="1800" b="0">
                          <a:solidFill>
                            <a:srgbClr val="000000"/>
                          </a:solidFill>
                        </a:defRPr>
                      </a:pPr>
                      <a:r>
                        <a:rPr sz="1600" b="1">
                          <a:solidFill>
                            <a:srgbClr val="FFFFFF"/>
                          </a:solidFill>
                        </a:rPr>
                        <a:t>Avg. Retention     Rate</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extLst>
                  <a:ext uri="{0D108BD9-81ED-4DB2-BD59-A6C34878D82A}">
                    <a16:rowId xmlns:a16="http://schemas.microsoft.com/office/drawing/2014/main" val="10000"/>
                  </a:ext>
                </a:extLst>
              </a:tr>
              <a:tr h="603904">
                <a:tc>
                  <a:txBody>
                    <a:bodyPr/>
                    <a:lstStyle/>
                    <a:p>
                      <a:pPr algn="ctr">
                        <a:lnSpc>
                          <a:spcPct val="115000"/>
                        </a:lnSpc>
                        <a:defRPr sz="1800" b="0"/>
                      </a:pPr>
                      <a:r>
                        <a:rPr sz="2000" b="1"/>
                        <a:t>76%</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tc>
                  <a:txBody>
                    <a:bodyPr/>
                    <a:lstStyle/>
                    <a:p>
                      <a:pPr algn="ctr">
                        <a:lnSpc>
                          <a:spcPct val="115000"/>
                        </a:lnSpc>
                        <a:defRPr sz="1800" b="0"/>
                      </a:pPr>
                      <a:r>
                        <a:rPr sz="2000" b="1"/>
                        <a:t>53%</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tc>
                  <a:txBody>
                    <a:bodyPr/>
                    <a:lstStyle/>
                    <a:p>
                      <a:pPr algn="ctr">
                        <a:lnSpc>
                          <a:spcPct val="115000"/>
                        </a:lnSpc>
                        <a:defRPr sz="1800" b="0"/>
                      </a:pPr>
                      <a:r>
                        <a:rPr sz="2000" b="1"/>
                        <a:t>5:05</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93E5C559-A332-4B1C-A000-268C0B76BF00}"/>
              </a:ext>
            </a:extLst>
          </p:cNvPr>
          <p:cNvSpPr/>
          <p:nvPr/>
        </p:nvSpPr>
        <p:spPr>
          <a:xfrm>
            <a:off x="0" y="133934"/>
            <a:ext cx="3870406" cy="2585323"/>
          </a:xfrm>
          <a:prstGeom prst="rect">
            <a:avLst/>
          </a:prstGeom>
        </p:spPr>
        <p:txBody>
          <a:bodyPr wrap="square">
            <a:spAutoFit/>
          </a:bodyPr>
          <a:lstStyle/>
          <a:p>
            <a:pPr algn="ctr"/>
            <a:r>
              <a:rPr lang="en-US" sz="2400" b="1" i="1" dirty="0" err="1">
                <a:solidFill>
                  <a:schemeClr val="bg1"/>
                </a:solidFill>
              </a:rPr>
              <a:t>Trayler</a:t>
            </a:r>
            <a:endParaRPr lang="en-US" sz="2400" b="1" i="1" dirty="0">
              <a:solidFill>
                <a:schemeClr val="bg1"/>
              </a:solidFill>
            </a:endParaRPr>
          </a:p>
          <a:p>
            <a:pPr algn="ctr"/>
            <a:r>
              <a:rPr lang="en-US" sz="2400" b="1" i="1" dirty="0">
                <a:solidFill>
                  <a:schemeClr val="bg1"/>
                </a:solidFill>
              </a:rPr>
              <a:t>w/ Mohammed </a:t>
            </a:r>
            <a:r>
              <a:rPr lang="en-US" sz="2400" b="1" i="1" dirty="0" err="1">
                <a:solidFill>
                  <a:schemeClr val="bg1"/>
                </a:solidFill>
              </a:rPr>
              <a:t>Shehri</a:t>
            </a:r>
            <a:endParaRPr lang="en-US" sz="2400" b="1" i="1" dirty="0">
              <a:solidFill>
                <a:schemeClr val="bg1"/>
              </a:solidFill>
            </a:endParaRPr>
          </a:p>
          <a:p>
            <a:endParaRPr lang="en-US" b="1" dirty="0">
              <a:solidFill>
                <a:schemeClr val="bg1"/>
              </a:solidFill>
            </a:endParaRPr>
          </a:p>
          <a:p>
            <a:pPr algn="justLow"/>
            <a:r>
              <a:rPr lang="en-US" sz="1600" b="1" dirty="0">
                <a:solidFill>
                  <a:schemeClr val="bg1"/>
                </a:solidFill>
              </a:rPr>
              <a:t>Upon the return of the cinema to KSA, Sa7i presents the first and only show dedicated to the Saudi movie &amp; film fanatics. Mohammad Al </a:t>
            </a:r>
            <a:r>
              <a:rPr lang="en-US" sz="1600" b="1" dirty="0" err="1">
                <a:solidFill>
                  <a:schemeClr val="bg1"/>
                </a:solidFill>
              </a:rPr>
              <a:t>Shehri</a:t>
            </a:r>
            <a:r>
              <a:rPr lang="en-US" sz="1600" b="1" dirty="0">
                <a:solidFill>
                  <a:schemeClr val="bg1"/>
                </a:solidFill>
              </a:rPr>
              <a:t> has it all. Latest releases, premieres and awards are all on </a:t>
            </a:r>
            <a:r>
              <a:rPr lang="en-US" sz="1600" b="1" dirty="0" err="1">
                <a:solidFill>
                  <a:schemeClr val="bg1"/>
                </a:solidFill>
              </a:rPr>
              <a:t>Trayler</a:t>
            </a:r>
            <a:r>
              <a:rPr lang="en-US" sz="1600" b="1" dirty="0">
                <a:solidFill>
                  <a:schemeClr val="bg1"/>
                </a:solidFill>
              </a:rPr>
              <a:t>.</a:t>
            </a:r>
          </a:p>
        </p:txBody>
      </p:sp>
      <p:graphicFrame>
        <p:nvGraphicFramePr>
          <p:cNvPr id="47" name="Table 69">
            <a:extLst>
              <a:ext uri="{FF2B5EF4-FFF2-40B4-BE49-F238E27FC236}">
                <a16:creationId xmlns:a16="http://schemas.microsoft.com/office/drawing/2014/main" id="{DDAFCC91-3DC6-4ACF-B98A-940DEE90EAC3}"/>
              </a:ext>
            </a:extLst>
          </p:cNvPr>
          <p:cNvGraphicFramePr/>
          <p:nvPr/>
        </p:nvGraphicFramePr>
        <p:xfrm>
          <a:off x="4701570" y="4090094"/>
          <a:ext cx="7033210" cy="1453896"/>
        </p:xfrm>
        <a:graphic>
          <a:graphicData uri="http://schemas.openxmlformats.org/drawingml/2006/table">
            <a:tbl>
              <a:tblPr firstRow="1" firstCol="1" bandRow="1"/>
              <a:tblGrid>
                <a:gridCol w="4442430">
                  <a:extLst>
                    <a:ext uri="{9D8B030D-6E8A-4147-A177-3AD203B41FA5}">
                      <a16:colId xmlns:a16="http://schemas.microsoft.com/office/drawing/2014/main" val="20000"/>
                    </a:ext>
                  </a:extLst>
                </a:gridCol>
                <a:gridCol w="2590780">
                  <a:extLst>
                    <a:ext uri="{9D8B030D-6E8A-4147-A177-3AD203B41FA5}">
                      <a16:colId xmlns:a16="http://schemas.microsoft.com/office/drawing/2014/main" val="20002"/>
                    </a:ext>
                  </a:extLst>
                </a:gridCol>
              </a:tblGrid>
              <a:tr h="531495">
                <a:tc>
                  <a:txBody>
                    <a:bodyPr/>
                    <a:lstStyle/>
                    <a:p>
                      <a:pPr algn="ctr">
                        <a:lnSpc>
                          <a:spcPct val="115000"/>
                        </a:lnSpc>
                        <a:defRPr sz="1800" b="0">
                          <a:solidFill>
                            <a:srgbClr val="000000"/>
                          </a:solidFill>
                        </a:defRPr>
                      </a:pPr>
                      <a:r>
                        <a:rPr sz="1600" b="1" dirty="0">
                          <a:solidFill>
                            <a:srgbClr val="FFFFFF"/>
                          </a:solidFill>
                        </a:rPr>
                        <a:t> Benefits </a:t>
                      </a: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cap="flat" cmpd="sng" algn="ctr">
                      <a:solidFill>
                        <a:srgbClr val="535353"/>
                      </a:solidFill>
                      <a:prstDash val="solid"/>
                      <a:miter lim="400000"/>
                      <a:headEnd type="none" w="med" len="med"/>
                      <a:tailEnd type="none" w="med" len="med"/>
                    </a:lnB>
                    <a:noFill/>
                  </a:tcPr>
                </a:tc>
                <a:tc>
                  <a:txBody>
                    <a:bodyPr/>
                    <a:lstStyle/>
                    <a:p>
                      <a:pPr algn="ctr">
                        <a:lnSpc>
                          <a:spcPct val="115000"/>
                        </a:lnSpc>
                        <a:defRPr sz="1800" b="0">
                          <a:solidFill>
                            <a:srgbClr val="000000"/>
                          </a:solidFill>
                        </a:defRPr>
                      </a:pPr>
                      <a:r>
                        <a:rPr sz="1600" b="1">
                          <a:solidFill>
                            <a:srgbClr val="FFFFFF"/>
                          </a:solidFill>
                        </a:rPr>
                        <a:t>Gross Rate</a:t>
                      </a:r>
                    </a:p>
                  </a:txBody>
                  <a:tcPr marL="0" marR="0" marT="0" marB="0" anchor="ctr" horzOverflow="overflow">
                    <a:lnL w="12700" cap="flat" cmpd="sng" algn="ctr">
                      <a:solidFill>
                        <a:srgbClr val="535353"/>
                      </a:solidFill>
                      <a:prstDash val="solid"/>
                      <a:round/>
                      <a:headEnd type="none" w="med" len="med"/>
                      <a:tailEnd type="none" w="med" len="med"/>
                    </a:lnL>
                    <a:lnR w="12700">
                      <a:solidFill>
                        <a:srgbClr val="535353"/>
                      </a:solidFill>
                    </a:lnR>
                    <a:lnT w="12700">
                      <a:solidFill>
                        <a:srgbClr val="535353"/>
                      </a:solidFill>
                    </a:lnT>
                    <a:lnB w="12700" cap="flat" cmpd="sng" algn="ctr">
                      <a:solidFill>
                        <a:srgbClr val="535353"/>
                      </a:solidFill>
                      <a:prstDash val="solid"/>
                      <a:miter lim="400000"/>
                      <a:headEnd type="none" w="med" len="med"/>
                      <a:tailEnd type="none" w="med" len="med"/>
                    </a:lnB>
                    <a:noFill/>
                  </a:tcPr>
                </a:tc>
                <a:extLst>
                  <a:ext uri="{0D108BD9-81ED-4DB2-BD59-A6C34878D82A}">
                    <a16:rowId xmlns:a16="http://schemas.microsoft.com/office/drawing/2014/main" val="10000"/>
                  </a:ext>
                </a:extLst>
              </a:tr>
              <a:tr h="294556">
                <a:tc>
                  <a:txBody>
                    <a:bodyPr/>
                    <a:lstStyle/>
                    <a:p>
                      <a:pPr algn="l">
                        <a:lnSpc>
                          <a:spcPct val="150000"/>
                        </a:lnSpc>
                        <a:defRPr sz="1800" b="0">
                          <a:solidFill>
                            <a:srgbClr val="000000"/>
                          </a:solidFill>
                        </a:defRPr>
                      </a:pPr>
                      <a:r>
                        <a:rPr lang="en-US" sz="1500" b="1" dirty="0"/>
                        <a:t>  </a:t>
                      </a:r>
                      <a:r>
                        <a:rPr sz="1500" b="1" dirty="0"/>
                        <a:t>Product </a:t>
                      </a:r>
                      <a:r>
                        <a:rPr lang="en-US" sz="1500" b="1" dirty="0"/>
                        <a:t>integration (up to 45 sec.)</a:t>
                      </a:r>
                      <a:r>
                        <a:rPr sz="1500" b="1" dirty="0"/>
                        <a:t> </a:t>
                      </a:r>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rowSpan="3">
                  <a:txBody>
                    <a:bodyPr/>
                    <a:lstStyle/>
                    <a:p>
                      <a:pPr algn="ctr">
                        <a:lnSpc>
                          <a:spcPct val="115000"/>
                        </a:lnSpc>
                        <a:defRPr sz="1800" b="0"/>
                      </a:pPr>
                      <a:r>
                        <a:rPr sz="1500" b="1" dirty="0"/>
                        <a:t>USD </a:t>
                      </a:r>
                      <a:r>
                        <a:rPr lang="en-US" sz="1500" b="1" dirty="0"/>
                        <a:t>20</a:t>
                      </a:r>
                      <a:r>
                        <a:rPr sz="1500" b="1" dirty="0"/>
                        <a:t>,000</a:t>
                      </a:r>
                    </a:p>
                  </a:txBody>
                  <a:tcPr marL="0" marR="0" marT="0" marB="0" anchor="ctr" horzOverflow="overflow">
                    <a:lnL w="12700" cap="flat" cmpd="sng" algn="ctr">
                      <a:solidFill>
                        <a:srgbClr val="535353"/>
                      </a:solidFill>
                      <a:prstDash val="solid"/>
                      <a:miter lim="400000"/>
                      <a:headEnd type="none" w="med" len="med"/>
                      <a:tailEnd type="none" w="med" len="med"/>
                    </a:lnL>
                    <a:lnR w="12700">
                      <a:solidFill>
                        <a:srgbClr val="535353"/>
                      </a:solidFill>
                      <a:miter lim="400000"/>
                    </a:lnR>
                    <a:lnT w="12700" cap="flat" cmpd="sng" algn="ctr">
                      <a:solidFill>
                        <a:srgbClr val="535353"/>
                      </a:solidFill>
                      <a:prstDash val="solid"/>
                      <a:miter lim="400000"/>
                      <a:headEnd type="none" w="med" len="med"/>
                      <a:tailEnd type="none" w="med" len="med"/>
                    </a:lnT>
                    <a:lnB w="12700">
                      <a:solidFill>
                        <a:srgbClr val="535353"/>
                      </a:solidFill>
                      <a:miter lim="400000"/>
                    </a:lnB>
                    <a:noFill/>
                  </a:tcPr>
                </a:tc>
                <a:extLst>
                  <a:ext uri="{0D108BD9-81ED-4DB2-BD59-A6C34878D82A}">
                    <a16:rowId xmlns:a16="http://schemas.microsoft.com/office/drawing/2014/main" val="10001"/>
                  </a:ext>
                </a:extLst>
              </a:tr>
              <a:tr h="287530">
                <a:tc>
                  <a:txBody>
                    <a:bodyPr/>
                    <a:lstStyle/>
                    <a:p>
                      <a:pPr algn="l">
                        <a:lnSpc>
                          <a:spcPct val="150000"/>
                        </a:lnSpc>
                        <a:defRPr sz="1800" b="0">
                          <a:solidFill>
                            <a:srgbClr val="000000"/>
                          </a:solidFill>
                        </a:defRPr>
                      </a:pPr>
                      <a:r>
                        <a:rPr lang="en-US" sz="1500" b="1" dirty="0"/>
                        <a:t>  </a:t>
                      </a:r>
                      <a:r>
                        <a:rPr sz="1500" b="1" dirty="0"/>
                        <a:t>Host Social Media Reach</a:t>
                      </a:r>
                      <a:r>
                        <a:rPr lang="en-US" sz="1500" b="1" dirty="0"/>
                        <a:t>  (62K)</a:t>
                      </a:r>
                      <a:endParaRPr sz="1500" b="1" dirty="0"/>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2"/>
                  </a:ext>
                </a:extLst>
              </a:tr>
              <a:tr h="287530">
                <a:tc>
                  <a:txBody>
                    <a:bodyPr/>
                    <a:lstStyle/>
                    <a:p>
                      <a:pPr algn="l">
                        <a:lnSpc>
                          <a:spcPct val="150000"/>
                        </a:lnSpc>
                        <a:defRPr sz="1800" b="0">
                          <a:solidFill>
                            <a:srgbClr val="000000"/>
                          </a:solidFill>
                        </a:defRPr>
                      </a:pPr>
                      <a:r>
                        <a:rPr lang="en-US" sz="1500" b="1" dirty="0"/>
                        <a:t>  </a:t>
                      </a:r>
                      <a:r>
                        <a:rPr sz="1500" b="1" dirty="0"/>
                        <a:t>Sa7i Social Media Reach</a:t>
                      </a:r>
                      <a:r>
                        <a:rPr lang="en-US" sz="1500" b="1" dirty="0"/>
                        <a:t> (5.4M)</a:t>
                      </a:r>
                      <a:endParaRPr sz="1500" b="1" dirty="0"/>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8A19A799-1674-4843-B84A-425EC02B44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7256" y="6246246"/>
            <a:ext cx="954230" cy="676849"/>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8D16CE-EA37-4207-9DD5-5E7940429D1C}"/>
              </a:ext>
            </a:extLst>
          </p:cNvPr>
          <p:cNvSpPr/>
          <p:nvPr/>
        </p:nvSpPr>
        <p:spPr>
          <a:xfrm>
            <a:off x="0" y="0"/>
            <a:ext cx="388514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8" name="Oval 55"/>
          <p:cNvGrpSpPr/>
          <p:nvPr/>
        </p:nvGrpSpPr>
        <p:grpSpPr>
          <a:xfrm>
            <a:off x="2070255" y="6186045"/>
            <a:ext cx="329768" cy="370837"/>
            <a:chOff x="0" y="0"/>
            <a:chExt cx="329766" cy="370835"/>
          </a:xfrm>
        </p:grpSpPr>
        <p:sp>
          <p:nvSpPr>
            <p:cNvPr id="496" name="Oval"/>
            <p:cNvSpPr/>
            <p:nvPr/>
          </p:nvSpPr>
          <p:spPr>
            <a:xfrm>
              <a:off x="0" y="10707"/>
              <a:ext cx="329767" cy="349423"/>
            </a:xfrm>
            <a:prstGeom prst="ellipse">
              <a:avLst/>
            </a:prstGeom>
            <a:solidFill>
              <a:srgbClr val="FFFFFF"/>
            </a:solidFill>
            <a:ln w="12700" cap="flat">
              <a:solidFill>
                <a:srgbClr val="FFFFFF"/>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497" name="v"/>
            <p:cNvSpPr txBox="1"/>
            <p:nvPr/>
          </p:nvSpPr>
          <p:spPr>
            <a:xfrm>
              <a:off x="48293" y="0"/>
              <a:ext cx="233180" cy="3708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a:cs typeface="Helvetica"/>
                  <a:sym typeface="Helvetica"/>
                </a:rPr>
                <a:t>v</a:t>
              </a:r>
            </a:p>
          </p:txBody>
        </p:sp>
      </p:grpSp>
      <p:sp>
        <p:nvSpPr>
          <p:cNvPr id="500" name="Rectangle 41"/>
          <p:cNvSpPr txBox="1"/>
          <p:nvPr/>
        </p:nvSpPr>
        <p:spPr>
          <a:xfrm>
            <a:off x="1180473" y="4915323"/>
            <a:ext cx="876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1" i="0" u="none" strike="noStrike" kern="0" cap="none" spc="0" normalizeH="0" baseline="0" noProof="0">
                <a:ln>
                  <a:noFill/>
                </a:ln>
                <a:solidFill>
                  <a:srgbClr val="FFFFFF"/>
                </a:solidFill>
                <a:effectLst/>
                <a:uLnTx/>
                <a:uFillTx/>
                <a:latin typeface="Helvetica"/>
                <a:cs typeface="Helvetica"/>
                <a:sym typeface="Helvetica"/>
              </a:rPr>
              <a:t>Gender </a:t>
            </a:r>
          </a:p>
        </p:txBody>
      </p:sp>
      <p:sp>
        <p:nvSpPr>
          <p:cNvPr id="501" name="Rectangle 49"/>
          <p:cNvSpPr txBox="1"/>
          <p:nvPr/>
        </p:nvSpPr>
        <p:spPr>
          <a:xfrm>
            <a:off x="206810" y="50677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94%</a:t>
            </a:r>
          </a:p>
        </p:txBody>
      </p:sp>
      <p:sp>
        <p:nvSpPr>
          <p:cNvPr id="502" name="Rectangle 50"/>
          <p:cNvSpPr txBox="1"/>
          <p:nvPr/>
        </p:nvSpPr>
        <p:spPr>
          <a:xfrm>
            <a:off x="2794748" y="6034075"/>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14%</a:t>
            </a:r>
          </a:p>
        </p:txBody>
      </p:sp>
      <p:sp>
        <p:nvSpPr>
          <p:cNvPr id="503" name="Rectangle 93"/>
          <p:cNvSpPr txBox="1"/>
          <p:nvPr/>
        </p:nvSpPr>
        <p:spPr>
          <a:xfrm>
            <a:off x="210701" y="5923884"/>
            <a:ext cx="32861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[13-34]</a:t>
            </a:r>
          </a:p>
        </p:txBody>
      </p:sp>
      <p:sp>
        <p:nvSpPr>
          <p:cNvPr id="504" name="Rectangle 94"/>
          <p:cNvSpPr txBox="1"/>
          <p:nvPr/>
        </p:nvSpPr>
        <p:spPr>
          <a:xfrm>
            <a:off x="2692019" y="5900566"/>
            <a:ext cx="41374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Over 34 </a:t>
            </a:r>
          </a:p>
        </p:txBody>
      </p:sp>
      <p:sp>
        <p:nvSpPr>
          <p:cNvPr id="505" name="Rectangle 95"/>
          <p:cNvSpPr txBox="1"/>
          <p:nvPr/>
        </p:nvSpPr>
        <p:spPr>
          <a:xfrm>
            <a:off x="2788639" y="5067723"/>
            <a:ext cx="159545"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6%</a:t>
            </a:r>
          </a:p>
        </p:txBody>
      </p:sp>
      <p:sp>
        <p:nvSpPr>
          <p:cNvPr id="506" name="Rectangle 97"/>
          <p:cNvSpPr txBox="1"/>
          <p:nvPr/>
        </p:nvSpPr>
        <p:spPr>
          <a:xfrm>
            <a:off x="215315" y="60472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outerShdw blurRad="38100" dist="38100" dir="2700000" rotWithShape="0">
                    <a:srgbClr val="000000">
                      <a:alpha val="43137"/>
                    </a:srgbClr>
                  </a:outerShdw>
                </a:effectLst>
                <a:uLnTx/>
                <a:uFillTx/>
                <a:latin typeface="Helvetica"/>
                <a:cs typeface="Helvetica"/>
                <a:sym typeface="Helvetica"/>
              </a:rPr>
              <a:t>86%</a:t>
            </a:r>
          </a:p>
        </p:txBody>
      </p:sp>
      <p:sp>
        <p:nvSpPr>
          <p:cNvPr id="507" name="Rectangle 100"/>
          <p:cNvSpPr txBox="1"/>
          <p:nvPr/>
        </p:nvSpPr>
        <p:spPr>
          <a:xfrm>
            <a:off x="1425787" y="5797765"/>
            <a:ext cx="444563"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1" i="0" u="none" strike="noStrike" kern="0" cap="none" spc="0" normalizeH="0" baseline="0" noProof="0">
                <a:ln>
                  <a:noFill/>
                </a:ln>
                <a:solidFill>
                  <a:srgbClr val="FFFFFF"/>
                </a:solidFill>
                <a:effectLst/>
                <a:uLnTx/>
                <a:uFillTx/>
                <a:latin typeface="Helvetica"/>
                <a:cs typeface="Helvetica"/>
                <a:sym typeface="Helvetica"/>
              </a:rPr>
              <a:t>Age</a:t>
            </a:r>
          </a:p>
        </p:txBody>
      </p:sp>
      <p:sp>
        <p:nvSpPr>
          <p:cNvPr id="508" name="Rectangle 64"/>
          <p:cNvSpPr txBox="1"/>
          <p:nvPr/>
        </p:nvSpPr>
        <p:spPr>
          <a:xfrm>
            <a:off x="188022" y="4932002"/>
            <a:ext cx="32861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MALE</a:t>
            </a:r>
          </a:p>
        </p:txBody>
      </p:sp>
      <p:sp>
        <p:nvSpPr>
          <p:cNvPr id="509" name="Rectangle 65"/>
          <p:cNvSpPr txBox="1"/>
          <p:nvPr/>
        </p:nvSpPr>
        <p:spPr>
          <a:xfrm>
            <a:off x="2679510" y="4918869"/>
            <a:ext cx="42860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800" b="1" i="0" u="none" strike="noStrike" kern="0" cap="none" spc="0" normalizeH="0" baseline="0" noProof="0">
                <a:ln>
                  <a:noFill/>
                </a:ln>
                <a:solidFill>
                  <a:srgbClr val="FFFFFF"/>
                </a:solidFill>
                <a:effectLst/>
                <a:uLnTx/>
                <a:uFillTx/>
                <a:latin typeface="Helvetica"/>
                <a:cs typeface="Helvetica"/>
                <a:sym typeface="Helvetica"/>
              </a:rPr>
              <a:t>FEMALE</a:t>
            </a:r>
          </a:p>
        </p:txBody>
      </p:sp>
      <p:pic>
        <p:nvPicPr>
          <p:cNvPr id="510" name="Picture 38" descr="Picture 38"/>
          <p:cNvPicPr>
            <a:picLocks noChangeAspect="1"/>
          </p:cNvPicPr>
          <p:nvPr/>
        </p:nvPicPr>
        <p:blipFill>
          <a:blip r:embed="rId2"/>
          <a:stretch>
            <a:fillRect/>
          </a:stretch>
        </p:blipFill>
        <p:spPr>
          <a:xfrm>
            <a:off x="236043" y="5296332"/>
            <a:ext cx="2730420" cy="404803"/>
          </a:xfrm>
          <a:prstGeom prst="rect">
            <a:avLst/>
          </a:prstGeom>
          <a:ln w="12700">
            <a:miter lim="400000"/>
          </a:ln>
        </p:spPr>
      </p:pic>
      <p:sp>
        <p:nvSpPr>
          <p:cNvPr id="512" name="Rectangle 68"/>
          <p:cNvSpPr txBox="1"/>
          <p:nvPr/>
        </p:nvSpPr>
        <p:spPr>
          <a:xfrm>
            <a:off x="115977" y="4358475"/>
            <a:ext cx="298225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r>
              <a:rPr kumimoji="0" sz="1800" b="0" i="0" u="none" strike="noStrike" kern="0" cap="none" spc="0" normalizeH="0" baseline="0" noProof="0">
                <a:ln>
                  <a:noFill/>
                </a:ln>
                <a:solidFill>
                  <a:srgbClr val="FFFFFF"/>
                </a:solidFill>
                <a:effectLst/>
                <a:uLnTx/>
                <a:uFillTx/>
                <a:latin typeface="Helvetica"/>
                <a:cs typeface="Helvetica"/>
                <a:sym typeface="Helvetica"/>
              </a:rPr>
              <a:t>Avg. Views in 30 days: </a:t>
            </a:r>
            <a:r>
              <a:rPr kumimoji="0" sz="1800" b="1" i="0" u="none" strike="noStrike" kern="0" cap="none" spc="0" normalizeH="0" baseline="0" noProof="0">
                <a:ln>
                  <a:noFill/>
                </a:ln>
                <a:solidFill>
                  <a:srgbClr val="FFFFFF"/>
                </a:solidFill>
                <a:effectLst/>
                <a:uLnTx/>
                <a:uFillTx/>
                <a:latin typeface="Helvetica"/>
                <a:cs typeface="Helvetica"/>
                <a:sym typeface="Helvetica"/>
              </a:rPr>
              <a:t>250K</a:t>
            </a:r>
          </a:p>
        </p:txBody>
      </p:sp>
      <p:pic>
        <p:nvPicPr>
          <p:cNvPr id="513" name="Picture 50" descr="Picture 50"/>
          <p:cNvPicPr>
            <a:picLocks noChangeAspect="1"/>
          </p:cNvPicPr>
          <p:nvPr/>
        </p:nvPicPr>
        <p:blipFill>
          <a:blip r:embed="rId2"/>
          <a:stretch>
            <a:fillRect/>
          </a:stretch>
        </p:blipFill>
        <p:spPr>
          <a:xfrm>
            <a:off x="291208" y="6173799"/>
            <a:ext cx="2730420" cy="404803"/>
          </a:xfrm>
          <a:prstGeom prst="rect">
            <a:avLst/>
          </a:prstGeom>
          <a:ln w="12700">
            <a:miter lim="400000"/>
          </a:ln>
        </p:spPr>
      </p:pic>
      <p:sp>
        <p:nvSpPr>
          <p:cNvPr id="514" name="Oval 51"/>
          <p:cNvSpPr/>
          <p:nvPr/>
        </p:nvSpPr>
        <p:spPr>
          <a:xfrm>
            <a:off x="329333" y="6199463"/>
            <a:ext cx="342214"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15" name="Oval 52"/>
          <p:cNvSpPr/>
          <p:nvPr/>
        </p:nvSpPr>
        <p:spPr>
          <a:xfrm>
            <a:off x="905782" y="6196753"/>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16" name="Oval 54"/>
          <p:cNvSpPr/>
          <p:nvPr/>
        </p:nvSpPr>
        <p:spPr>
          <a:xfrm>
            <a:off x="1482231" y="6196755"/>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pic>
        <p:nvPicPr>
          <p:cNvPr id="517" name="580b57fcd9996e24bc43c53e.png" descr="580b57fcd9996e24bc43c53e.png"/>
          <p:cNvPicPr>
            <a:picLocks noChangeAspect="1"/>
          </p:cNvPicPr>
          <p:nvPr/>
        </p:nvPicPr>
        <p:blipFill>
          <a:blip r:embed="rId3"/>
          <a:stretch>
            <a:fillRect/>
          </a:stretch>
        </p:blipFill>
        <p:spPr>
          <a:xfrm>
            <a:off x="3977135" y="2783553"/>
            <a:ext cx="628551" cy="628551"/>
          </a:xfrm>
          <a:prstGeom prst="rect">
            <a:avLst/>
          </a:prstGeom>
          <a:ln w="12700">
            <a:miter lim="400000"/>
          </a:ln>
        </p:spPr>
      </p:pic>
      <p:sp>
        <p:nvSpPr>
          <p:cNvPr id="519" name="@mohammedbafaqeh"/>
          <p:cNvSpPr txBox="1"/>
          <p:nvPr/>
        </p:nvSpPr>
        <p:spPr>
          <a:xfrm>
            <a:off x="4648825" y="2861556"/>
            <a:ext cx="1847466" cy="302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400" b="1">
                <a:solidFill>
                  <a:srgbClr val="657786"/>
                </a:solidFill>
                <a:latin typeface="Helvetica Neue"/>
                <a:ea typeface="Helvetica Neue"/>
                <a:cs typeface="Helvetica Neue"/>
                <a:sym typeface="Helvetica Neue"/>
              </a:defRPr>
            </a:pPr>
            <a:r>
              <a:rPr kumimoji="0" sz="1400" b="1" i="0" u="none" strike="noStrike" kern="0" cap="none" spc="0" normalizeH="0" baseline="0" noProof="0">
                <a:ln>
                  <a:noFill/>
                </a:ln>
                <a:solidFill>
                  <a:srgbClr val="657786"/>
                </a:solidFill>
                <a:effectLst/>
                <a:uLnTx/>
                <a:uFillTx/>
                <a:latin typeface="Helvetica Neue"/>
                <a:sym typeface="Helvetica Neue"/>
              </a:rPr>
              <a:t>@</a:t>
            </a:r>
            <a:r>
              <a:rPr kumimoji="0" sz="1400" b="0" i="0" u="none" strike="noStrike" kern="0" cap="none" spc="0" normalizeH="0" baseline="0" noProof="0">
                <a:ln>
                  <a:noFill/>
                </a:ln>
                <a:solidFill>
                  <a:srgbClr val="657786"/>
                </a:solidFill>
                <a:effectLst/>
                <a:uLnTx/>
                <a:uFillTx/>
                <a:latin typeface="Helvetica Neue"/>
                <a:sym typeface="Helvetica Neue"/>
              </a:rPr>
              <a:t>mohammedbafaqeh</a:t>
            </a:r>
          </a:p>
        </p:txBody>
      </p:sp>
      <p:sp>
        <p:nvSpPr>
          <p:cNvPr id="522" name="3.3K followers"/>
          <p:cNvSpPr txBox="1"/>
          <p:nvPr/>
        </p:nvSpPr>
        <p:spPr>
          <a:xfrm>
            <a:off x="4695904" y="3060486"/>
            <a:ext cx="1305803"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b="1">
                <a:solidFill>
                  <a:srgbClr val="657786"/>
                </a:solidFill>
                <a:latin typeface="Helvetica Neue"/>
                <a:ea typeface="Helvetica Neue"/>
                <a:cs typeface="Helvetica Neue"/>
                <a:sym typeface="Helvetica Neue"/>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400" b="1" i="0" u="none" strike="noStrike" kern="0" cap="none" spc="0" normalizeH="0" baseline="0" noProof="0" dirty="0">
                <a:ln>
                  <a:noFill/>
                </a:ln>
                <a:solidFill>
                  <a:srgbClr val="657786"/>
                </a:solidFill>
                <a:effectLst/>
                <a:uLnTx/>
                <a:uFillTx/>
                <a:latin typeface="Helvetica Neue"/>
                <a:sym typeface="Helvetica Neue"/>
              </a:rPr>
              <a:t>3.</a:t>
            </a:r>
            <a:r>
              <a:rPr kumimoji="0" lang="en-US" sz="1400" b="1" i="0" u="none" strike="noStrike" kern="0" cap="none" spc="0" normalizeH="0" baseline="0" noProof="0" dirty="0">
                <a:ln>
                  <a:noFill/>
                </a:ln>
                <a:solidFill>
                  <a:srgbClr val="657786"/>
                </a:solidFill>
                <a:effectLst/>
                <a:uLnTx/>
                <a:uFillTx/>
                <a:latin typeface="Helvetica Neue"/>
                <a:sym typeface="Helvetica Neue"/>
              </a:rPr>
              <a:t>6</a:t>
            </a:r>
            <a:r>
              <a:rPr kumimoji="0" sz="1400" b="1" i="0" u="none" strike="noStrike" kern="0" cap="none" spc="0" normalizeH="0" baseline="0" noProof="0" dirty="0">
                <a:ln>
                  <a:noFill/>
                </a:ln>
                <a:solidFill>
                  <a:srgbClr val="657786"/>
                </a:solidFill>
                <a:effectLst/>
                <a:uLnTx/>
                <a:uFillTx/>
                <a:latin typeface="Helvetica Neue"/>
                <a:sym typeface="Helvetica Neue"/>
              </a:rPr>
              <a:t>K followers</a:t>
            </a:r>
          </a:p>
        </p:txBody>
      </p:sp>
      <p:sp>
        <p:nvSpPr>
          <p:cNvPr id="524" name="Oval 55"/>
          <p:cNvSpPr/>
          <p:nvPr/>
        </p:nvSpPr>
        <p:spPr>
          <a:xfrm>
            <a:off x="2581050" y="5328491"/>
            <a:ext cx="342213"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grpSp>
        <p:nvGrpSpPr>
          <p:cNvPr id="527" name="Oval 55"/>
          <p:cNvGrpSpPr/>
          <p:nvPr/>
        </p:nvGrpSpPr>
        <p:grpSpPr>
          <a:xfrm>
            <a:off x="2001079" y="5315341"/>
            <a:ext cx="342213" cy="370837"/>
            <a:chOff x="0" y="0"/>
            <a:chExt cx="342212" cy="370835"/>
          </a:xfrm>
        </p:grpSpPr>
        <p:sp>
          <p:nvSpPr>
            <p:cNvPr id="525" name="Oval"/>
            <p:cNvSpPr/>
            <p:nvPr/>
          </p:nvSpPr>
          <p:spPr>
            <a:xfrm>
              <a:off x="0" y="10707"/>
              <a:ext cx="342213" cy="349423"/>
            </a:xfrm>
            <a:prstGeom prst="ellipse">
              <a:avLst/>
            </a:prstGeom>
            <a:solidFill>
              <a:srgbClr val="FFFFFF"/>
            </a:solidFill>
            <a:ln w="12700" cap="flat">
              <a:solidFill>
                <a:srgbClr val="FFFFFF"/>
              </a:solidFill>
              <a:prstDash val="solid"/>
              <a:miter lim="800000"/>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6" name="v"/>
            <p:cNvSpPr txBox="1"/>
            <p:nvPr/>
          </p:nvSpPr>
          <p:spPr>
            <a:xfrm>
              <a:off x="50116" y="0"/>
              <a:ext cx="241980" cy="3708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Helvetica"/>
                  <a:cs typeface="Helvetica"/>
                  <a:sym typeface="Helvetica"/>
                </a:rPr>
                <a:t>v</a:t>
              </a:r>
            </a:p>
          </p:txBody>
        </p:sp>
      </p:grpSp>
      <p:sp>
        <p:nvSpPr>
          <p:cNvPr id="528" name="Oval 54"/>
          <p:cNvSpPr/>
          <p:nvPr/>
        </p:nvSpPr>
        <p:spPr>
          <a:xfrm>
            <a:off x="1430147" y="5324023"/>
            <a:ext cx="342213"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29" name="Oval 54"/>
          <p:cNvSpPr/>
          <p:nvPr/>
        </p:nvSpPr>
        <p:spPr>
          <a:xfrm>
            <a:off x="846751" y="5323987"/>
            <a:ext cx="342213" cy="340817"/>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0" name="Oval 54"/>
          <p:cNvSpPr/>
          <p:nvPr/>
        </p:nvSpPr>
        <p:spPr>
          <a:xfrm>
            <a:off x="276054" y="5332255"/>
            <a:ext cx="329513" cy="332959"/>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1" name="Oval 55"/>
          <p:cNvSpPr/>
          <p:nvPr/>
        </p:nvSpPr>
        <p:spPr>
          <a:xfrm>
            <a:off x="2645835" y="6198780"/>
            <a:ext cx="342213" cy="349423"/>
          </a:xfrm>
          <a:prstGeom prst="ellipse">
            <a:avLst/>
          </a:prstGeom>
          <a:solidFill>
            <a:srgbClr val="FFFFFF"/>
          </a:solidFill>
          <a:ln w="12700">
            <a:solidFill>
              <a:srgbClr val="FFFFFF"/>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2" name="Oval 54"/>
          <p:cNvSpPr/>
          <p:nvPr/>
        </p:nvSpPr>
        <p:spPr>
          <a:xfrm>
            <a:off x="2059875" y="6196753"/>
            <a:ext cx="350529" cy="34942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3" name="Oval 54"/>
          <p:cNvSpPr/>
          <p:nvPr/>
        </p:nvSpPr>
        <p:spPr>
          <a:xfrm>
            <a:off x="2645835" y="6254470"/>
            <a:ext cx="34275" cy="261735"/>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4" name="Oval 54"/>
          <p:cNvSpPr/>
          <p:nvPr/>
        </p:nvSpPr>
        <p:spPr>
          <a:xfrm>
            <a:off x="2013542" y="5328082"/>
            <a:ext cx="342685" cy="341303"/>
          </a:xfrm>
          <a:prstGeom prst="ellipse">
            <a:avLst/>
          </a:prstGeom>
          <a:solidFill>
            <a:srgbClr val="BCE700"/>
          </a:solidFill>
          <a:ln w="12700">
            <a:solidFill>
              <a:schemeClr val="accent1"/>
            </a:solidFill>
            <a:miter/>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35" name="TextBox 67"/>
          <p:cNvSpPr txBox="1"/>
          <p:nvPr/>
        </p:nvSpPr>
        <p:spPr>
          <a:xfrm>
            <a:off x="62577" y="3927225"/>
            <a:ext cx="2600395" cy="341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lnSpc>
                <a:spcPct val="90000"/>
              </a:lnSpc>
              <a:defRPr>
                <a:solidFill>
                  <a:srgbClr val="FFFFFF"/>
                </a:solidFill>
              </a:defRPr>
            </a:lvl1pPr>
          </a:lstStyle>
          <a:p>
            <a:pPr marL="0" marR="0" lvl="0" indent="0" algn="l" defTabSz="914400" rtl="0" eaLnBrk="1" fontAlgn="auto" latinLnBrk="0" hangingPunct="0">
              <a:lnSpc>
                <a:spcPct val="9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a:cs typeface="Helvetica"/>
                <a:sym typeface="Helvetica"/>
              </a:rPr>
              <a:t>Monthly</a:t>
            </a:r>
            <a:endParaRPr kumimoji="0" sz="1800" b="0" i="0" u="none" strike="noStrike" kern="0" cap="none" spc="0" normalizeH="0" baseline="0" noProof="0" dirty="0">
              <a:ln>
                <a:noFill/>
              </a:ln>
              <a:solidFill>
                <a:srgbClr val="FFFFFF"/>
              </a:solidFill>
              <a:effectLst/>
              <a:uLnTx/>
              <a:uFillTx/>
              <a:latin typeface="Helvetica"/>
              <a:cs typeface="Helvetica"/>
              <a:sym typeface="Helvetica"/>
            </a:endParaRPr>
          </a:p>
        </p:txBody>
      </p:sp>
      <p:pic>
        <p:nvPicPr>
          <p:cNvPr id="536" name="شغال.png" descr="شغال.png"/>
          <p:cNvPicPr>
            <a:picLocks noChangeAspect="1"/>
          </p:cNvPicPr>
          <p:nvPr/>
        </p:nvPicPr>
        <p:blipFill>
          <a:blip r:embed="rId4"/>
          <a:stretch>
            <a:fillRect/>
          </a:stretch>
        </p:blipFill>
        <p:spPr>
          <a:xfrm>
            <a:off x="6247665" y="-822142"/>
            <a:ext cx="6895330" cy="3878624"/>
          </a:xfrm>
          <a:prstGeom prst="rect">
            <a:avLst/>
          </a:prstGeom>
          <a:ln w="12700">
            <a:miter lim="400000"/>
          </a:ln>
        </p:spPr>
      </p:pic>
      <p:pic>
        <p:nvPicPr>
          <p:cNvPr id="537" name="Picture 8" descr="Picture 8"/>
          <p:cNvPicPr>
            <a:picLocks noChangeAspect="1"/>
          </p:cNvPicPr>
          <p:nvPr/>
        </p:nvPicPr>
        <p:blipFill>
          <a:blip r:embed="rId5"/>
          <a:srcRect l="52757" t="1" r="14198" b="42815"/>
          <a:stretch>
            <a:fillRect/>
          </a:stretch>
        </p:blipFill>
        <p:spPr>
          <a:xfrm>
            <a:off x="4038600" y="152400"/>
            <a:ext cx="2560241" cy="2490788"/>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4837" y="0"/>
                  <a:pt x="0" y="4835"/>
                  <a:pt x="0" y="10800"/>
                </a:cubicBezTo>
                <a:cubicBezTo>
                  <a:pt x="0" y="16765"/>
                  <a:pt x="4837" y="21600"/>
                  <a:pt x="10802" y="21600"/>
                </a:cubicBezTo>
                <a:cubicBezTo>
                  <a:pt x="16767" y="21600"/>
                  <a:pt x="21600" y="16765"/>
                  <a:pt x="21600" y="10800"/>
                </a:cubicBezTo>
                <a:cubicBezTo>
                  <a:pt x="21600" y="4835"/>
                  <a:pt x="16767" y="0"/>
                  <a:pt x="10802" y="0"/>
                </a:cubicBezTo>
                <a:close/>
              </a:path>
            </a:pathLst>
          </a:custGeom>
          <a:ln w="76200">
            <a:solidFill>
              <a:srgbClr val="B4C7E7"/>
            </a:solidFill>
          </a:ln>
        </p:spPr>
      </p:pic>
      <p:graphicFrame>
        <p:nvGraphicFramePr>
          <p:cNvPr id="538" name="Table 37"/>
          <p:cNvGraphicFramePr/>
          <p:nvPr/>
        </p:nvGraphicFramePr>
        <p:xfrm>
          <a:off x="7242453" y="2050223"/>
          <a:ext cx="4515789" cy="1149886"/>
        </p:xfrm>
        <a:graphic>
          <a:graphicData uri="http://schemas.openxmlformats.org/drawingml/2006/table">
            <a:tbl>
              <a:tblPr firstRow="1" bandRow="1"/>
              <a:tblGrid>
                <a:gridCol w="1432476">
                  <a:extLst>
                    <a:ext uri="{9D8B030D-6E8A-4147-A177-3AD203B41FA5}">
                      <a16:colId xmlns:a16="http://schemas.microsoft.com/office/drawing/2014/main" val="20000"/>
                    </a:ext>
                  </a:extLst>
                </a:gridCol>
                <a:gridCol w="1434138">
                  <a:extLst>
                    <a:ext uri="{9D8B030D-6E8A-4147-A177-3AD203B41FA5}">
                      <a16:colId xmlns:a16="http://schemas.microsoft.com/office/drawing/2014/main" val="20001"/>
                    </a:ext>
                  </a:extLst>
                </a:gridCol>
                <a:gridCol w="1649175">
                  <a:extLst>
                    <a:ext uri="{9D8B030D-6E8A-4147-A177-3AD203B41FA5}">
                      <a16:colId xmlns:a16="http://schemas.microsoft.com/office/drawing/2014/main" val="20002"/>
                    </a:ext>
                  </a:extLst>
                </a:gridCol>
              </a:tblGrid>
              <a:tr h="545982">
                <a:tc>
                  <a:txBody>
                    <a:bodyPr/>
                    <a:lstStyle/>
                    <a:p>
                      <a:pPr algn="ctr">
                        <a:defRPr sz="1800" b="0">
                          <a:solidFill>
                            <a:srgbClr val="000000"/>
                          </a:solidFill>
                        </a:defRPr>
                      </a:pPr>
                      <a:r>
                        <a:rPr sz="1600" b="1">
                          <a:solidFill>
                            <a:srgbClr val="FFFFFF"/>
                          </a:solidFill>
                        </a:rPr>
                        <a:t>% of Views in KSA</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tc>
                  <a:txBody>
                    <a:bodyPr/>
                    <a:lstStyle/>
                    <a:p>
                      <a:pPr algn="ctr">
                        <a:defRPr sz="1800" b="0">
                          <a:solidFill>
                            <a:srgbClr val="000000"/>
                          </a:solidFill>
                        </a:defRPr>
                      </a:pPr>
                      <a:r>
                        <a:rPr sz="1600" b="1">
                          <a:solidFill>
                            <a:srgbClr val="FFFFFF"/>
                          </a:solidFill>
                        </a:rPr>
                        <a:t>Completion    Rate</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tc>
                  <a:txBody>
                    <a:bodyPr/>
                    <a:lstStyle/>
                    <a:p>
                      <a:pPr algn="ctr">
                        <a:defRPr sz="1800" b="0">
                          <a:solidFill>
                            <a:srgbClr val="000000"/>
                          </a:solidFill>
                        </a:defRPr>
                      </a:pPr>
                      <a:r>
                        <a:rPr sz="1600" b="1">
                          <a:solidFill>
                            <a:srgbClr val="FFFFFF"/>
                          </a:solidFill>
                        </a:rPr>
                        <a:t>Avg. Retention     Rate</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extLst>
                  <a:ext uri="{0D108BD9-81ED-4DB2-BD59-A6C34878D82A}">
                    <a16:rowId xmlns:a16="http://schemas.microsoft.com/office/drawing/2014/main" val="10000"/>
                  </a:ext>
                </a:extLst>
              </a:tr>
              <a:tr h="603904">
                <a:tc>
                  <a:txBody>
                    <a:bodyPr/>
                    <a:lstStyle/>
                    <a:p>
                      <a:pPr algn="ctr">
                        <a:lnSpc>
                          <a:spcPct val="115000"/>
                        </a:lnSpc>
                        <a:defRPr sz="1800" b="0"/>
                      </a:pPr>
                      <a:r>
                        <a:rPr sz="2000" b="1"/>
                        <a:t>76%</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tc>
                  <a:txBody>
                    <a:bodyPr/>
                    <a:lstStyle/>
                    <a:p>
                      <a:pPr algn="ctr">
                        <a:lnSpc>
                          <a:spcPct val="115000"/>
                        </a:lnSpc>
                        <a:defRPr sz="1800" b="0"/>
                      </a:pPr>
                      <a:r>
                        <a:rPr sz="2000" b="1"/>
                        <a:t>59%</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tc>
                  <a:txBody>
                    <a:bodyPr/>
                    <a:lstStyle/>
                    <a:p>
                      <a:pPr algn="ctr">
                        <a:lnSpc>
                          <a:spcPct val="115000"/>
                        </a:lnSpc>
                        <a:defRPr sz="1800" b="0"/>
                      </a:pPr>
                      <a:r>
                        <a:rPr sz="2000" b="1"/>
                        <a:t>4:03</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extLst>
                  <a:ext uri="{0D108BD9-81ED-4DB2-BD59-A6C34878D82A}">
                    <a16:rowId xmlns:a16="http://schemas.microsoft.com/office/drawing/2014/main" val="10001"/>
                  </a:ext>
                </a:extLst>
              </a:tr>
            </a:tbl>
          </a:graphicData>
        </a:graphic>
      </p:graphicFrame>
      <p:graphicFrame>
        <p:nvGraphicFramePr>
          <p:cNvPr id="43" name="Table 69">
            <a:extLst>
              <a:ext uri="{FF2B5EF4-FFF2-40B4-BE49-F238E27FC236}">
                <a16:creationId xmlns:a16="http://schemas.microsoft.com/office/drawing/2014/main" id="{8101B0BD-759C-4584-A2F4-84F5C3FF509C}"/>
              </a:ext>
            </a:extLst>
          </p:cNvPr>
          <p:cNvGraphicFramePr/>
          <p:nvPr/>
        </p:nvGraphicFramePr>
        <p:xfrm>
          <a:off x="4701570" y="4090094"/>
          <a:ext cx="7033210" cy="1453896"/>
        </p:xfrm>
        <a:graphic>
          <a:graphicData uri="http://schemas.openxmlformats.org/drawingml/2006/table">
            <a:tbl>
              <a:tblPr firstRow="1" firstCol="1" bandRow="1"/>
              <a:tblGrid>
                <a:gridCol w="4442430">
                  <a:extLst>
                    <a:ext uri="{9D8B030D-6E8A-4147-A177-3AD203B41FA5}">
                      <a16:colId xmlns:a16="http://schemas.microsoft.com/office/drawing/2014/main" val="20000"/>
                    </a:ext>
                  </a:extLst>
                </a:gridCol>
                <a:gridCol w="2590780">
                  <a:extLst>
                    <a:ext uri="{9D8B030D-6E8A-4147-A177-3AD203B41FA5}">
                      <a16:colId xmlns:a16="http://schemas.microsoft.com/office/drawing/2014/main" val="20002"/>
                    </a:ext>
                  </a:extLst>
                </a:gridCol>
              </a:tblGrid>
              <a:tr h="531495">
                <a:tc>
                  <a:txBody>
                    <a:bodyPr/>
                    <a:lstStyle/>
                    <a:p>
                      <a:pPr algn="ctr">
                        <a:lnSpc>
                          <a:spcPct val="115000"/>
                        </a:lnSpc>
                        <a:defRPr sz="1800" b="0">
                          <a:solidFill>
                            <a:srgbClr val="000000"/>
                          </a:solidFill>
                        </a:defRPr>
                      </a:pPr>
                      <a:r>
                        <a:rPr sz="1600" b="1" dirty="0">
                          <a:solidFill>
                            <a:srgbClr val="FFFFFF"/>
                          </a:solidFill>
                        </a:rPr>
                        <a:t> Benefits </a:t>
                      </a: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cap="flat" cmpd="sng" algn="ctr">
                      <a:solidFill>
                        <a:srgbClr val="535353"/>
                      </a:solidFill>
                      <a:prstDash val="solid"/>
                      <a:miter lim="400000"/>
                      <a:headEnd type="none" w="med" len="med"/>
                      <a:tailEnd type="none" w="med" len="med"/>
                    </a:lnB>
                    <a:noFill/>
                  </a:tcPr>
                </a:tc>
                <a:tc>
                  <a:txBody>
                    <a:bodyPr/>
                    <a:lstStyle/>
                    <a:p>
                      <a:pPr algn="ctr">
                        <a:lnSpc>
                          <a:spcPct val="115000"/>
                        </a:lnSpc>
                        <a:defRPr sz="1800" b="0">
                          <a:solidFill>
                            <a:srgbClr val="000000"/>
                          </a:solidFill>
                        </a:defRPr>
                      </a:pPr>
                      <a:r>
                        <a:rPr sz="1600" b="1">
                          <a:solidFill>
                            <a:srgbClr val="FFFFFF"/>
                          </a:solidFill>
                        </a:rPr>
                        <a:t>Gross Rate</a:t>
                      </a:r>
                    </a:p>
                  </a:txBody>
                  <a:tcPr marL="0" marR="0" marT="0" marB="0" anchor="ctr" horzOverflow="overflow">
                    <a:lnL w="12700" cap="flat" cmpd="sng" algn="ctr">
                      <a:solidFill>
                        <a:srgbClr val="535353"/>
                      </a:solidFill>
                      <a:prstDash val="solid"/>
                      <a:round/>
                      <a:headEnd type="none" w="med" len="med"/>
                      <a:tailEnd type="none" w="med" len="med"/>
                    </a:lnL>
                    <a:lnR w="12700">
                      <a:solidFill>
                        <a:srgbClr val="535353"/>
                      </a:solidFill>
                    </a:lnR>
                    <a:lnT w="12700">
                      <a:solidFill>
                        <a:srgbClr val="535353"/>
                      </a:solidFill>
                    </a:lnT>
                    <a:lnB w="12700" cap="flat" cmpd="sng" algn="ctr">
                      <a:solidFill>
                        <a:srgbClr val="535353"/>
                      </a:solidFill>
                      <a:prstDash val="solid"/>
                      <a:miter lim="400000"/>
                      <a:headEnd type="none" w="med" len="med"/>
                      <a:tailEnd type="none" w="med" len="med"/>
                    </a:lnB>
                    <a:noFill/>
                  </a:tcPr>
                </a:tc>
                <a:extLst>
                  <a:ext uri="{0D108BD9-81ED-4DB2-BD59-A6C34878D82A}">
                    <a16:rowId xmlns:a16="http://schemas.microsoft.com/office/drawing/2014/main" val="10000"/>
                  </a:ext>
                </a:extLst>
              </a:tr>
              <a:tr h="294556">
                <a:tc>
                  <a:txBody>
                    <a:bodyPr/>
                    <a:lstStyle/>
                    <a:p>
                      <a:pPr algn="l">
                        <a:lnSpc>
                          <a:spcPct val="150000"/>
                        </a:lnSpc>
                        <a:defRPr sz="1800" b="0">
                          <a:solidFill>
                            <a:srgbClr val="000000"/>
                          </a:solidFill>
                        </a:defRPr>
                      </a:pPr>
                      <a:r>
                        <a:rPr lang="en-US" sz="1500" b="1" dirty="0"/>
                        <a:t>  </a:t>
                      </a:r>
                      <a:r>
                        <a:rPr sz="1500" b="1" dirty="0"/>
                        <a:t>Product </a:t>
                      </a:r>
                      <a:r>
                        <a:rPr lang="en-US" sz="1500" b="1" dirty="0"/>
                        <a:t>integration (up to 45 sec.)</a:t>
                      </a:r>
                      <a:r>
                        <a:rPr sz="1500" b="1" dirty="0"/>
                        <a:t> </a:t>
                      </a:r>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rowSpan="3">
                  <a:txBody>
                    <a:bodyPr/>
                    <a:lstStyle/>
                    <a:p>
                      <a:pPr algn="ctr">
                        <a:lnSpc>
                          <a:spcPct val="115000"/>
                        </a:lnSpc>
                        <a:defRPr sz="1800" b="0"/>
                      </a:pPr>
                      <a:r>
                        <a:rPr sz="1500" b="1" dirty="0"/>
                        <a:t>USD </a:t>
                      </a:r>
                      <a:r>
                        <a:rPr lang="en-US" sz="1500" b="1" dirty="0"/>
                        <a:t>15</a:t>
                      </a:r>
                      <a:r>
                        <a:rPr sz="1500" b="1" dirty="0"/>
                        <a:t>,000</a:t>
                      </a:r>
                    </a:p>
                  </a:txBody>
                  <a:tcPr marL="0" marR="0" marT="0" marB="0" anchor="ctr" horzOverflow="overflow">
                    <a:lnL w="12700" cap="flat" cmpd="sng" algn="ctr">
                      <a:solidFill>
                        <a:srgbClr val="535353"/>
                      </a:solidFill>
                      <a:prstDash val="solid"/>
                      <a:miter lim="400000"/>
                      <a:headEnd type="none" w="med" len="med"/>
                      <a:tailEnd type="none" w="med" len="med"/>
                    </a:lnL>
                    <a:lnR w="12700">
                      <a:solidFill>
                        <a:srgbClr val="535353"/>
                      </a:solidFill>
                      <a:miter lim="400000"/>
                    </a:lnR>
                    <a:lnT w="12700" cap="flat" cmpd="sng" algn="ctr">
                      <a:solidFill>
                        <a:srgbClr val="535353"/>
                      </a:solidFill>
                      <a:prstDash val="solid"/>
                      <a:miter lim="400000"/>
                      <a:headEnd type="none" w="med" len="med"/>
                      <a:tailEnd type="none" w="med" len="med"/>
                    </a:lnT>
                    <a:lnB w="12700">
                      <a:solidFill>
                        <a:srgbClr val="535353"/>
                      </a:solidFill>
                      <a:miter lim="400000"/>
                    </a:lnB>
                    <a:noFill/>
                  </a:tcPr>
                </a:tc>
                <a:extLst>
                  <a:ext uri="{0D108BD9-81ED-4DB2-BD59-A6C34878D82A}">
                    <a16:rowId xmlns:a16="http://schemas.microsoft.com/office/drawing/2014/main" val="10001"/>
                  </a:ext>
                </a:extLst>
              </a:tr>
              <a:tr h="287530">
                <a:tc>
                  <a:txBody>
                    <a:bodyPr/>
                    <a:lstStyle/>
                    <a:p>
                      <a:pPr algn="l">
                        <a:lnSpc>
                          <a:spcPct val="150000"/>
                        </a:lnSpc>
                        <a:defRPr sz="1800" b="0">
                          <a:solidFill>
                            <a:srgbClr val="000000"/>
                          </a:solidFill>
                        </a:defRPr>
                      </a:pPr>
                      <a:r>
                        <a:rPr lang="en-US" sz="1500" b="1" dirty="0"/>
                        <a:t>  </a:t>
                      </a:r>
                      <a:r>
                        <a:rPr sz="1500" b="1" dirty="0"/>
                        <a:t>Host Social Media Reach</a:t>
                      </a:r>
                      <a:r>
                        <a:rPr lang="en-US" sz="1500" b="1" dirty="0"/>
                        <a:t>  (3.5K)</a:t>
                      </a:r>
                      <a:endParaRPr sz="1500" b="1" dirty="0"/>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2"/>
                  </a:ext>
                </a:extLst>
              </a:tr>
              <a:tr h="287530">
                <a:tc>
                  <a:txBody>
                    <a:bodyPr/>
                    <a:lstStyle/>
                    <a:p>
                      <a:pPr algn="l">
                        <a:lnSpc>
                          <a:spcPct val="150000"/>
                        </a:lnSpc>
                        <a:defRPr sz="1800" b="0">
                          <a:solidFill>
                            <a:srgbClr val="000000"/>
                          </a:solidFill>
                        </a:defRPr>
                      </a:pPr>
                      <a:r>
                        <a:rPr lang="en-US" sz="1500" b="1" dirty="0"/>
                        <a:t>  </a:t>
                      </a:r>
                      <a:r>
                        <a:rPr sz="1500" b="1" dirty="0"/>
                        <a:t>Sa7i Social Media Reach</a:t>
                      </a:r>
                      <a:r>
                        <a:rPr lang="en-US" sz="1500" b="1" dirty="0"/>
                        <a:t> (5.4M)</a:t>
                      </a:r>
                      <a:endParaRPr sz="1500" b="1" dirty="0"/>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1360442E-D72F-4EDD-9DC0-B9E131397BDF}"/>
              </a:ext>
            </a:extLst>
          </p:cNvPr>
          <p:cNvSpPr/>
          <p:nvPr/>
        </p:nvSpPr>
        <p:spPr>
          <a:xfrm>
            <a:off x="1" y="333840"/>
            <a:ext cx="3885142" cy="2831544"/>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1" u="none" strike="noStrike" kern="0" cap="none" spc="0" normalizeH="0" baseline="0" noProof="0" dirty="0" err="1">
                <a:ln>
                  <a:noFill/>
                </a:ln>
                <a:solidFill>
                  <a:srgbClr val="FFFFFF"/>
                </a:solidFill>
                <a:effectLst/>
                <a:uLnTx/>
                <a:uFillTx/>
                <a:latin typeface="Helvetica"/>
                <a:cs typeface="Helvetica"/>
                <a:sym typeface="Helvetica"/>
              </a:rPr>
              <a:t>Shaghal</a:t>
            </a:r>
            <a:endParaRPr kumimoji="0" lang="en-US" sz="2400" b="1" i="1" u="none" strike="noStrike" kern="0" cap="none" spc="0" normalizeH="0" baseline="0" noProof="0" dirty="0">
              <a:ln>
                <a:noFill/>
              </a:ln>
              <a:solidFill>
                <a:srgbClr val="FFFFFF"/>
              </a:solidFill>
              <a:effectLst/>
              <a:uLnTx/>
              <a:uFillTx/>
              <a:latin typeface="Helvetica"/>
              <a:cs typeface="Helvetica"/>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FFFFFF"/>
                </a:solidFill>
                <a:effectLst/>
                <a:uLnTx/>
                <a:uFillTx/>
                <a:latin typeface="Helvetica"/>
                <a:cs typeface="Helvetica"/>
                <a:sym typeface="Helvetica"/>
              </a:rPr>
              <a:t>w/ Mohammed </a:t>
            </a:r>
            <a:r>
              <a:rPr kumimoji="0" lang="en-US" sz="2400" b="1" i="1" u="none" strike="noStrike" kern="0" cap="none" spc="0" normalizeH="0" baseline="0" noProof="0" dirty="0" err="1">
                <a:ln>
                  <a:noFill/>
                </a:ln>
                <a:solidFill>
                  <a:srgbClr val="FFFFFF"/>
                </a:solidFill>
                <a:effectLst/>
                <a:uLnTx/>
                <a:uFillTx/>
                <a:latin typeface="Helvetica"/>
                <a:cs typeface="Helvetica"/>
                <a:sym typeface="Helvetica"/>
              </a:rPr>
              <a:t>Bafakih</a:t>
            </a:r>
            <a:endParaRPr kumimoji="0" lang="en-US" sz="2400" b="1" i="1" u="none" strike="noStrike" kern="0" cap="none" spc="0" normalizeH="0" baseline="0" noProof="0" dirty="0">
              <a:ln>
                <a:noFill/>
              </a:ln>
              <a:solidFill>
                <a:srgbClr val="FFFFFF"/>
              </a:solidFill>
              <a:effectLst/>
              <a:uLnTx/>
              <a:uFillTx/>
              <a:latin typeface="Helvetica"/>
              <a:cs typeface="Helvetica"/>
              <a:sym typeface="Helvetica"/>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Helvetica"/>
              <a:cs typeface="Helvetica"/>
              <a:sym typeface="Helvetica"/>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Helvetica"/>
                <a:cs typeface="Helvetica"/>
                <a:sym typeface="Helvetica"/>
              </a:rPr>
              <a:t>A show directed to young Saudis helping them in developing their entrepreneurship skills in setting up small business initiatives by showcasing how things can be done through an exciting journey at work place. </a:t>
            </a:r>
          </a:p>
        </p:txBody>
      </p:sp>
      <p:pic>
        <p:nvPicPr>
          <p:cNvPr id="3" name="Picture 2">
            <a:extLst>
              <a:ext uri="{FF2B5EF4-FFF2-40B4-BE49-F238E27FC236}">
                <a16:creationId xmlns:a16="http://schemas.microsoft.com/office/drawing/2014/main" id="{1333E251-23A1-46EE-86C0-FA652C571F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07256" y="6246246"/>
            <a:ext cx="954230" cy="676849"/>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A1277-085C-45CC-93EC-126E1670657D}"/>
              </a:ext>
            </a:extLst>
          </p:cNvPr>
          <p:cNvSpPr/>
          <p:nvPr/>
        </p:nvSpPr>
        <p:spPr>
          <a:xfrm>
            <a:off x="0" y="0"/>
            <a:ext cx="388514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55"/>
          <p:cNvSpPr/>
          <p:nvPr/>
        </p:nvSpPr>
        <p:spPr>
          <a:xfrm>
            <a:off x="2083210" y="6196753"/>
            <a:ext cx="342213" cy="349423"/>
          </a:xfrm>
          <a:prstGeom prst="ellipse">
            <a:avLst/>
          </a:prstGeom>
          <a:solidFill>
            <a:srgbClr val="FFFFFF"/>
          </a:solidFill>
          <a:ln w="12700">
            <a:solidFill>
              <a:srgbClr val="FFFFFF"/>
            </a:solidFill>
            <a:miter/>
          </a:ln>
        </p:spPr>
        <p:txBody>
          <a:bodyPr lIns="45718" tIns="45718" rIns="45718" bIns="45718" anchor="ctr"/>
          <a:lstStyle/>
          <a:p>
            <a:endParaRPr/>
          </a:p>
        </p:txBody>
      </p:sp>
      <p:sp>
        <p:nvSpPr>
          <p:cNvPr id="679" name="Rectangle 41"/>
          <p:cNvSpPr txBox="1"/>
          <p:nvPr/>
        </p:nvSpPr>
        <p:spPr>
          <a:xfrm>
            <a:off x="1205873" y="4915323"/>
            <a:ext cx="876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b="1">
                <a:solidFill>
                  <a:srgbClr val="FFFFFF"/>
                </a:solidFill>
              </a:defRPr>
            </a:lvl1pPr>
          </a:lstStyle>
          <a:p>
            <a:r>
              <a:t>Gender </a:t>
            </a:r>
          </a:p>
        </p:txBody>
      </p:sp>
      <p:sp>
        <p:nvSpPr>
          <p:cNvPr id="680" name="Rectangle 49"/>
          <p:cNvSpPr txBox="1"/>
          <p:nvPr/>
        </p:nvSpPr>
        <p:spPr>
          <a:xfrm>
            <a:off x="232210" y="50677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r>
              <a:t>26%</a:t>
            </a:r>
          </a:p>
        </p:txBody>
      </p:sp>
      <p:sp>
        <p:nvSpPr>
          <p:cNvPr id="681" name="Rectangle 50"/>
          <p:cNvSpPr txBox="1"/>
          <p:nvPr/>
        </p:nvSpPr>
        <p:spPr>
          <a:xfrm>
            <a:off x="2820148" y="6034075"/>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r>
              <a:t>60%</a:t>
            </a:r>
          </a:p>
        </p:txBody>
      </p:sp>
      <p:sp>
        <p:nvSpPr>
          <p:cNvPr id="682" name="Rectangle 93"/>
          <p:cNvSpPr txBox="1"/>
          <p:nvPr/>
        </p:nvSpPr>
        <p:spPr>
          <a:xfrm>
            <a:off x="236101" y="5923884"/>
            <a:ext cx="32861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r>
              <a:t>[13-34]</a:t>
            </a:r>
          </a:p>
        </p:txBody>
      </p:sp>
      <p:sp>
        <p:nvSpPr>
          <p:cNvPr id="683" name="Rectangle 94"/>
          <p:cNvSpPr txBox="1"/>
          <p:nvPr/>
        </p:nvSpPr>
        <p:spPr>
          <a:xfrm>
            <a:off x="2717419" y="5900566"/>
            <a:ext cx="41374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sz="800" b="1">
                <a:solidFill>
                  <a:srgbClr val="FFFFFF"/>
                </a:solidFill>
              </a:defRPr>
            </a:lvl1pPr>
          </a:lstStyle>
          <a:p>
            <a:r>
              <a:t>Over 34 </a:t>
            </a:r>
          </a:p>
        </p:txBody>
      </p:sp>
      <p:sp>
        <p:nvSpPr>
          <p:cNvPr id="684" name="Rectangle 95"/>
          <p:cNvSpPr txBox="1"/>
          <p:nvPr/>
        </p:nvSpPr>
        <p:spPr>
          <a:xfrm>
            <a:off x="2757535" y="50677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r>
              <a:t>74%</a:t>
            </a:r>
          </a:p>
        </p:txBody>
      </p:sp>
      <p:sp>
        <p:nvSpPr>
          <p:cNvPr id="685" name="Rectangle 97"/>
          <p:cNvSpPr txBox="1"/>
          <p:nvPr/>
        </p:nvSpPr>
        <p:spPr>
          <a:xfrm>
            <a:off x="240715" y="6047223"/>
            <a:ext cx="21604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b="1">
                <a:solidFill>
                  <a:srgbClr val="FFFFFF"/>
                </a:solidFill>
                <a:effectLst>
                  <a:outerShdw blurRad="38100" dist="38100" dir="2700000" rotWithShape="0">
                    <a:srgbClr val="000000">
                      <a:alpha val="43137"/>
                    </a:srgbClr>
                  </a:outerShdw>
                </a:effectLst>
              </a:defRPr>
            </a:lvl1pPr>
          </a:lstStyle>
          <a:p>
            <a:r>
              <a:t>40%</a:t>
            </a:r>
          </a:p>
        </p:txBody>
      </p:sp>
      <p:sp>
        <p:nvSpPr>
          <p:cNvPr id="686" name="Rectangle 100"/>
          <p:cNvSpPr txBox="1"/>
          <p:nvPr/>
        </p:nvSpPr>
        <p:spPr>
          <a:xfrm>
            <a:off x="1451187" y="5797765"/>
            <a:ext cx="444563"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b="1">
                <a:solidFill>
                  <a:srgbClr val="FFFFFF"/>
                </a:solidFill>
              </a:defRPr>
            </a:lvl1pPr>
          </a:lstStyle>
          <a:p>
            <a:r>
              <a:t>Age</a:t>
            </a:r>
          </a:p>
        </p:txBody>
      </p:sp>
      <p:sp>
        <p:nvSpPr>
          <p:cNvPr id="687" name="Rectangle 64"/>
          <p:cNvSpPr txBox="1"/>
          <p:nvPr/>
        </p:nvSpPr>
        <p:spPr>
          <a:xfrm>
            <a:off x="213422" y="4932002"/>
            <a:ext cx="32861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r>
              <a:t>MALE</a:t>
            </a:r>
          </a:p>
        </p:txBody>
      </p:sp>
      <p:sp>
        <p:nvSpPr>
          <p:cNvPr id="688" name="Rectangle 65"/>
          <p:cNvSpPr txBox="1"/>
          <p:nvPr/>
        </p:nvSpPr>
        <p:spPr>
          <a:xfrm>
            <a:off x="2704910" y="4918869"/>
            <a:ext cx="42860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b="1">
                <a:solidFill>
                  <a:srgbClr val="FFFFFF"/>
                </a:solidFill>
              </a:defRPr>
            </a:lvl1pPr>
          </a:lstStyle>
          <a:p>
            <a:r>
              <a:t>FEMALE</a:t>
            </a:r>
          </a:p>
        </p:txBody>
      </p:sp>
      <p:pic>
        <p:nvPicPr>
          <p:cNvPr id="689" name="Picture 38" descr="Picture 38"/>
          <p:cNvPicPr>
            <a:picLocks noChangeAspect="1"/>
          </p:cNvPicPr>
          <p:nvPr/>
        </p:nvPicPr>
        <p:blipFill>
          <a:blip r:embed="rId2"/>
          <a:stretch>
            <a:fillRect/>
          </a:stretch>
        </p:blipFill>
        <p:spPr>
          <a:xfrm>
            <a:off x="261443" y="5296332"/>
            <a:ext cx="2730420" cy="404803"/>
          </a:xfrm>
          <a:prstGeom prst="rect">
            <a:avLst/>
          </a:prstGeom>
          <a:ln w="12700">
            <a:miter lim="400000"/>
          </a:ln>
        </p:spPr>
      </p:pic>
      <p:sp>
        <p:nvSpPr>
          <p:cNvPr id="690" name="Oval 40"/>
          <p:cNvSpPr/>
          <p:nvPr/>
        </p:nvSpPr>
        <p:spPr>
          <a:xfrm>
            <a:off x="294557" y="5321989"/>
            <a:ext cx="342213" cy="349423"/>
          </a:xfrm>
          <a:prstGeom prst="ellipse">
            <a:avLst/>
          </a:prstGeom>
          <a:solidFill>
            <a:srgbClr val="BCE700"/>
          </a:solidFill>
          <a:ln w="12700">
            <a:solidFill>
              <a:schemeClr val="accent1"/>
            </a:solidFill>
            <a:miter/>
          </a:ln>
        </p:spPr>
        <p:txBody>
          <a:bodyPr lIns="45718" tIns="45718" rIns="45718" bIns="45718" anchor="ctr"/>
          <a:lstStyle/>
          <a:p>
            <a:endParaRPr/>
          </a:p>
        </p:txBody>
      </p:sp>
      <p:sp>
        <p:nvSpPr>
          <p:cNvPr id="691" name="Oval 41"/>
          <p:cNvSpPr/>
          <p:nvPr/>
        </p:nvSpPr>
        <p:spPr>
          <a:xfrm>
            <a:off x="871006" y="5319279"/>
            <a:ext cx="342213" cy="349423"/>
          </a:xfrm>
          <a:prstGeom prst="ellipse">
            <a:avLst/>
          </a:prstGeom>
          <a:solidFill>
            <a:srgbClr val="BCE700"/>
          </a:solidFill>
          <a:ln w="12700">
            <a:solidFill>
              <a:schemeClr val="accent1"/>
            </a:solidFill>
            <a:miter/>
          </a:ln>
        </p:spPr>
        <p:txBody>
          <a:bodyPr lIns="45718" tIns="45718" rIns="45718" bIns="45718" anchor="ctr"/>
          <a:lstStyle/>
          <a:p>
            <a:endParaRPr/>
          </a:p>
        </p:txBody>
      </p:sp>
      <p:sp>
        <p:nvSpPr>
          <p:cNvPr id="693" name="TextBox 67"/>
          <p:cNvSpPr txBox="1"/>
          <p:nvPr/>
        </p:nvSpPr>
        <p:spPr>
          <a:xfrm>
            <a:off x="-643013" y="3941443"/>
            <a:ext cx="2600395" cy="341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lnSpc>
                <a:spcPct val="90000"/>
              </a:lnSpc>
              <a:defRPr>
                <a:solidFill>
                  <a:srgbClr val="FFFFFF"/>
                </a:solidFill>
              </a:defRPr>
            </a:lvl1pPr>
          </a:lstStyle>
          <a:p>
            <a:r>
              <a:rPr lang="en-US" dirty="0"/>
              <a:t>Monthly</a:t>
            </a:r>
            <a:endParaRPr dirty="0"/>
          </a:p>
        </p:txBody>
      </p:sp>
      <p:sp>
        <p:nvSpPr>
          <p:cNvPr id="694" name="Rectangle 68"/>
          <p:cNvSpPr txBox="1"/>
          <p:nvPr/>
        </p:nvSpPr>
        <p:spPr>
          <a:xfrm>
            <a:off x="141377" y="4358475"/>
            <a:ext cx="298225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defRPr>
                <a:solidFill>
                  <a:srgbClr val="FFFFFF"/>
                </a:solidFill>
              </a:defRPr>
            </a:pPr>
            <a:r>
              <a:t>Avg. Views in 30 days: 250</a:t>
            </a:r>
            <a:r>
              <a:rPr b="1"/>
              <a:t>K</a:t>
            </a:r>
          </a:p>
        </p:txBody>
      </p:sp>
      <p:pic>
        <p:nvPicPr>
          <p:cNvPr id="695" name="Picture 50" descr="Picture 50"/>
          <p:cNvPicPr>
            <a:picLocks noChangeAspect="1"/>
          </p:cNvPicPr>
          <p:nvPr/>
        </p:nvPicPr>
        <p:blipFill>
          <a:blip r:embed="rId2"/>
          <a:stretch>
            <a:fillRect/>
          </a:stretch>
        </p:blipFill>
        <p:spPr>
          <a:xfrm>
            <a:off x="316608" y="6173799"/>
            <a:ext cx="2730420" cy="404803"/>
          </a:xfrm>
          <a:prstGeom prst="rect">
            <a:avLst/>
          </a:prstGeom>
          <a:ln w="12700">
            <a:miter lim="400000"/>
          </a:ln>
        </p:spPr>
      </p:pic>
      <p:sp>
        <p:nvSpPr>
          <p:cNvPr id="696" name="Oval 51"/>
          <p:cNvSpPr/>
          <p:nvPr/>
        </p:nvSpPr>
        <p:spPr>
          <a:xfrm>
            <a:off x="354733" y="6199463"/>
            <a:ext cx="342214" cy="349423"/>
          </a:xfrm>
          <a:prstGeom prst="ellipse">
            <a:avLst/>
          </a:prstGeom>
          <a:solidFill>
            <a:srgbClr val="BCE700"/>
          </a:solidFill>
          <a:ln w="12700">
            <a:solidFill>
              <a:schemeClr val="accent1"/>
            </a:solidFill>
            <a:miter/>
          </a:ln>
        </p:spPr>
        <p:txBody>
          <a:bodyPr lIns="45718" tIns="45718" rIns="45718" bIns="45718" anchor="ctr"/>
          <a:lstStyle/>
          <a:p>
            <a:endParaRPr/>
          </a:p>
        </p:txBody>
      </p:sp>
      <p:sp>
        <p:nvSpPr>
          <p:cNvPr id="697" name="Oval 52"/>
          <p:cNvSpPr/>
          <p:nvPr/>
        </p:nvSpPr>
        <p:spPr>
          <a:xfrm>
            <a:off x="931182" y="6196753"/>
            <a:ext cx="342213" cy="349423"/>
          </a:xfrm>
          <a:prstGeom prst="ellipse">
            <a:avLst/>
          </a:prstGeom>
          <a:solidFill>
            <a:srgbClr val="BCE700"/>
          </a:solidFill>
          <a:ln w="12700">
            <a:solidFill>
              <a:schemeClr val="accent1"/>
            </a:solidFill>
            <a:miter/>
          </a:ln>
        </p:spPr>
        <p:txBody>
          <a:bodyPr lIns="45718" tIns="45718" rIns="45718" bIns="45718" anchor="ctr"/>
          <a:lstStyle/>
          <a:p>
            <a:endParaRPr/>
          </a:p>
        </p:txBody>
      </p:sp>
      <p:sp>
        <p:nvSpPr>
          <p:cNvPr id="698" name="Oval 39"/>
          <p:cNvSpPr/>
          <p:nvPr/>
        </p:nvSpPr>
        <p:spPr>
          <a:xfrm>
            <a:off x="2615039" y="5333212"/>
            <a:ext cx="342213" cy="349423"/>
          </a:xfrm>
          <a:prstGeom prst="ellipse">
            <a:avLst/>
          </a:prstGeom>
          <a:solidFill>
            <a:srgbClr val="FFFFFF"/>
          </a:solidFill>
          <a:ln w="12700">
            <a:solidFill>
              <a:srgbClr val="FFFFFF"/>
            </a:solidFill>
            <a:miter/>
          </a:ln>
        </p:spPr>
        <p:txBody>
          <a:bodyPr lIns="45718" tIns="45718" rIns="45718" bIns="45718" anchor="ctr"/>
          <a:lstStyle/>
          <a:p>
            <a:endParaRPr/>
          </a:p>
        </p:txBody>
      </p:sp>
      <p:sp>
        <p:nvSpPr>
          <p:cNvPr id="699" name="Oval 48"/>
          <p:cNvSpPr/>
          <p:nvPr/>
        </p:nvSpPr>
        <p:spPr>
          <a:xfrm>
            <a:off x="2659658" y="6206409"/>
            <a:ext cx="342213" cy="349423"/>
          </a:xfrm>
          <a:prstGeom prst="ellipse">
            <a:avLst/>
          </a:prstGeom>
          <a:solidFill>
            <a:srgbClr val="FFFFFF"/>
          </a:solidFill>
          <a:ln w="12700">
            <a:solidFill>
              <a:srgbClr val="FFFFFF"/>
            </a:solidFill>
            <a:miter/>
          </a:ln>
        </p:spPr>
        <p:txBody>
          <a:bodyPr lIns="45718" tIns="45718" rIns="45718" bIns="45718" anchor="ctr"/>
          <a:lstStyle/>
          <a:p>
            <a:endParaRPr/>
          </a:p>
        </p:txBody>
      </p:sp>
      <p:pic>
        <p:nvPicPr>
          <p:cNvPr id="700" name="new-instagram-logo-png-transparent.png" descr="new-instagram-logo-png-transparent.png"/>
          <p:cNvPicPr>
            <a:picLocks noChangeAspect="1"/>
          </p:cNvPicPr>
          <p:nvPr/>
        </p:nvPicPr>
        <p:blipFill>
          <a:blip r:embed="rId3"/>
          <a:stretch>
            <a:fillRect/>
          </a:stretch>
        </p:blipFill>
        <p:spPr>
          <a:xfrm>
            <a:off x="4069129" y="3375271"/>
            <a:ext cx="444564" cy="444258"/>
          </a:xfrm>
          <a:prstGeom prst="rect">
            <a:avLst/>
          </a:prstGeom>
          <a:ln w="12700">
            <a:miter lim="400000"/>
          </a:ln>
        </p:spPr>
      </p:pic>
      <p:sp>
        <p:nvSpPr>
          <p:cNvPr id="701" name="@abdulrahman_188"/>
          <p:cNvSpPr txBox="1"/>
          <p:nvPr/>
        </p:nvSpPr>
        <p:spPr>
          <a:xfrm>
            <a:off x="4648825" y="2861556"/>
            <a:ext cx="1095727" cy="3021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defTabSz="457200">
              <a:defRPr sz="1400" b="1">
                <a:solidFill>
                  <a:srgbClr val="657786"/>
                </a:solidFill>
                <a:latin typeface="Helvetica Neue"/>
                <a:ea typeface="Helvetica Neue"/>
                <a:cs typeface="Helvetica Neue"/>
                <a:sym typeface="Helvetica Neue"/>
              </a:defRPr>
            </a:pPr>
            <a:r>
              <a:t>@</a:t>
            </a:r>
            <a:r>
              <a:rPr b="0"/>
              <a:t>ellie.sherry</a:t>
            </a:r>
          </a:p>
        </p:txBody>
      </p:sp>
      <p:sp>
        <p:nvSpPr>
          <p:cNvPr id="702" name="@abdulrahman_188"/>
          <p:cNvSpPr txBox="1"/>
          <p:nvPr/>
        </p:nvSpPr>
        <p:spPr>
          <a:xfrm>
            <a:off x="4648825" y="3344157"/>
            <a:ext cx="1095727" cy="3021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defTabSz="457200">
              <a:defRPr sz="1400" b="1">
                <a:solidFill>
                  <a:srgbClr val="657786"/>
                </a:solidFill>
                <a:latin typeface="Helvetica Neue"/>
                <a:ea typeface="Helvetica Neue"/>
                <a:cs typeface="Helvetica Neue"/>
                <a:sym typeface="Helvetica Neue"/>
              </a:defRPr>
            </a:pPr>
            <a:r>
              <a:rPr dirty="0"/>
              <a:t>@</a:t>
            </a:r>
            <a:r>
              <a:rPr b="0" dirty="0" err="1"/>
              <a:t>ellie.sherry</a:t>
            </a:r>
            <a:endParaRPr b="0" dirty="0"/>
          </a:p>
        </p:txBody>
      </p:sp>
      <p:sp>
        <p:nvSpPr>
          <p:cNvPr id="703" name="2.4K followers"/>
          <p:cNvSpPr txBox="1"/>
          <p:nvPr/>
        </p:nvSpPr>
        <p:spPr>
          <a:xfrm>
            <a:off x="4695904" y="3532485"/>
            <a:ext cx="1405189"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b="1">
                <a:solidFill>
                  <a:srgbClr val="657786"/>
                </a:solidFill>
                <a:latin typeface="Helvetica Neue"/>
                <a:ea typeface="Helvetica Neue"/>
                <a:cs typeface="Helvetica Neue"/>
                <a:sym typeface="Helvetica Neue"/>
              </a:defRPr>
            </a:lvl1pPr>
          </a:lstStyle>
          <a:p>
            <a:r>
              <a:rPr lang="en-US" dirty="0"/>
              <a:t>10.5</a:t>
            </a:r>
            <a:r>
              <a:rPr dirty="0"/>
              <a:t>K followers</a:t>
            </a:r>
          </a:p>
        </p:txBody>
      </p:sp>
      <p:sp>
        <p:nvSpPr>
          <p:cNvPr id="704" name="14.4K followers"/>
          <p:cNvSpPr txBox="1"/>
          <p:nvPr/>
        </p:nvSpPr>
        <p:spPr>
          <a:xfrm>
            <a:off x="4695904" y="3060486"/>
            <a:ext cx="1256109" cy="307773"/>
          </a:xfrm>
          <a:prstGeom prst="rect">
            <a:avLst/>
          </a:prstGeom>
          <a:ln w="12700">
            <a:miter lim="400000"/>
          </a:ln>
          <a:effectLst>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b="1">
                <a:solidFill>
                  <a:srgbClr val="657786"/>
                </a:solidFill>
                <a:latin typeface="Helvetica Neue"/>
                <a:ea typeface="Helvetica Neue"/>
                <a:cs typeface="Helvetica Neue"/>
                <a:sym typeface="Helvetica Neue"/>
              </a:defRPr>
            </a:lvl1pPr>
          </a:lstStyle>
          <a:p>
            <a:r>
              <a:rPr lang="en-US" dirty="0"/>
              <a:t>60</a:t>
            </a:r>
            <a:r>
              <a:rPr dirty="0"/>
              <a:t>K followers</a:t>
            </a:r>
          </a:p>
        </p:txBody>
      </p:sp>
      <p:grpSp>
        <p:nvGrpSpPr>
          <p:cNvPr id="708" name="Picture 2"/>
          <p:cNvGrpSpPr/>
          <p:nvPr/>
        </p:nvGrpSpPr>
        <p:grpSpPr>
          <a:xfrm>
            <a:off x="4144674" y="152400"/>
            <a:ext cx="2563127" cy="2546457"/>
            <a:chOff x="0" y="0"/>
            <a:chExt cx="2563125" cy="2546456"/>
          </a:xfrm>
        </p:grpSpPr>
        <p:pic>
          <p:nvPicPr>
            <p:cNvPr id="706" name="image14.png" descr="image14.png"/>
            <p:cNvPicPr>
              <a:picLocks noChangeAspect="1"/>
            </p:cNvPicPr>
            <p:nvPr/>
          </p:nvPicPr>
          <p:blipFill>
            <a:blip r:embed="rId4"/>
            <a:srcRect l="29682" r="29976" b="28711"/>
            <a:stretch>
              <a:fillRect/>
            </a:stretch>
          </p:blipFill>
          <p:spPr>
            <a:xfrm>
              <a:off x="0" y="35"/>
              <a:ext cx="2563019" cy="25463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cap="flat">
              <a:noFill/>
              <a:miter lim="400000"/>
            </a:ln>
            <a:effectLst/>
          </p:spPr>
        </p:pic>
        <p:sp>
          <p:nvSpPr>
            <p:cNvPr id="707" name="Shape"/>
            <p:cNvSpPr/>
            <p:nvPr/>
          </p:nvSpPr>
          <p:spPr>
            <a:xfrm>
              <a:off x="0" y="0"/>
              <a:ext cx="2563126" cy="254645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noFill/>
            <a:ln w="76200" cap="flat">
              <a:solidFill>
                <a:srgbClr val="B4C7E7"/>
              </a:solidFill>
              <a:prstDash val="solid"/>
              <a:round/>
            </a:ln>
            <a:effectLst/>
          </p:spPr>
          <p:txBody>
            <a:bodyPr wrap="square" lIns="45718" tIns="45718" rIns="45718" bIns="45718" numCol="1" anchor="ctr">
              <a:noAutofit/>
            </a:bodyPr>
            <a:lstStyle/>
            <a:p>
              <a:endParaRPr/>
            </a:p>
          </p:txBody>
        </p:sp>
      </p:grpSp>
      <p:sp>
        <p:nvSpPr>
          <p:cNvPr id="709" name="Oval 39"/>
          <p:cNvSpPr/>
          <p:nvPr/>
        </p:nvSpPr>
        <p:spPr>
          <a:xfrm>
            <a:off x="2031245" y="5328920"/>
            <a:ext cx="342213" cy="349423"/>
          </a:xfrm>
          <a:prstGeom prst="ellipse">
            <a:avLst/>
          </a:prstGeom>
          <a:solidFill>
            <a:srgbClr val="FFFFFF"/>
          </a:solidFill>
          <a:ln w="12700">
            <a:solidFill>
              <a:srgbClr val="FFFFFF"/>
            </a:solidFill>
            <a:miter/>
          </a:ln>
        </p:spPr>
        <p:txBody>
          <a:bodyPr lIns="45718" tIns="45718" rIns="45718" bIns="45718" anchor="ctr"/>
          <a:lstStyle/>
          <a:p>
            <a:endParaRPr/>
          </a:p>
        </p:txBody>
      </p:sp>
      <p:sp>
        <p:nvSpPr>
          <p:cNvPr id="710" name="Oval 39"/>
          <p:cNvSpPr/>
          <p:nvPr/>
        </p:nvSpPr>
        <p:spPr>
          <a:xfrm>
            <a:off x="1460153" y="5315382"/>
            <a:ext cx="342213" cy="349423"/>
          </a:xfrm>
          <a:prstGeom prst="ellipse">
            <a:avLst/>
          </a:prstGeom>
          <a:solidFill>
            <a:srgbClr val="FFFFFF"/>
          </a:solidFill>
          <a:ln w="12700">
            <a:solidFill>
              <a:srgbClr val="FFFFFF"/>
            </a:solidFill>
            <a:miter/>
          </a:ln>
        </p:spPr>
        <p:txBody>
          <a:bodyPr lIns="45718" tIns="45718" rIns="45718" bIns="45718" anchor="ctr"/>
          <a:lstStyle/>
          <a:p>
            <a:endParaRPr/>
          </a:p>
        </p:txBody>
      </p:sp>
      <p:sp>
        <p:nvSpPr>
          <p:cNvPr id="711" name="Oval 39"/>
          <p:cNvSpPr/>
          <p:nvPr/>
        </p:nvSpPr>
        <p:spPr>
          <a:xfrm>
            <a:off x="1018081" y="5328489"/>
            <a:ext cx="203350" cy="349423"/>
          </a:xfrm>
          <a:prstGeom prst="ellipse">
            <a:avLst/>
          </a:prstGeom>
          <a:solidFill>
            <a:srgbClr val="FFFFFF"/>
          </a:solidFill>
          <a:ln w="12700">
            <a:solidFill>
              <a:srgbClr val="FFFFFF"/>
            </a:solidFill>
            <a:miter/>
          </a:ln>
        </p:spPr>
        <p:txBody>
          <a:bodyPr lIns="45718" tIns="45718" rIns="45718" bIns="45718" anchor="ctr"/>
          <a:lstStyle/>
          <a:p>
            <a:endParaRPr/>
          </a:p>
        </p:txBody>
      </p:sp>
      <p:sp>
        <p:nvSpPr>
          <p:cNvPr id="712" name="Oval 39"/>
          <p:cNvSpPr/>
          <p:nvPr/>
        </p:nvSpPr>
        <p:spPr>
          <a:xfrm>
            <a:off x="1508359" y="6199187"/>
            <a:ext cx="342213" cy="349423"/>
          </a:xfrm>
          <a:prstGeom prst="ellipse">
            <a:avLst/>
          </a:prstGeom>
          <a:solidFill>
            <a:srgbClr val="FFFFFF"/>
          </a:solidFill>
          <a:ln w="12700">
            <a:solidFill>
              <a:srgbClr val="FFFFFF"/>
            </a:solidFill>
            <a:miter/>
          </a:ln>
        </p:spPr>
        <p:txBody>
          <a:bodyPr lIns="45718" tIns="45718" rIns="45718" bIns="45718" anchor="ctr"/>
          <a:lstStyle/>
          <a:p>
            <a:endParaRPr/>
          </a:p>
        </p:txBody>
      </p:sp>
      <p:pic>
        <p:nvPicPr>
          <p:cNvPr id="713" name="هن لوقو (1).png" descr="هن لوقو (1).png"/>
          <p:cNvPicPr>
            <a:picLocks noChangeAspect="1"/>
          </p:cNvPicPr>
          <p:nvPr/>
        </p:nvPicPr>
        <p:blipFill>
          <a:blip r:embed="rId5"/>
          <a:stretch>
            <a:fillRect/>
          </a:stretch>
        </p:blipFill>
        <p:spPr>
          <a:xfrm>
            <a:off x="8887442" y="348109"/>
            <a:ext cx="1981797" cy="1544258"/>
          </a:xfrm>
          <a:prstGeom prst="rect">
            <a:avLst/>
          </a:prstGeom>
          <a:ln w="12700">
            <a:miter lim="400000"/>
          </a:ln>
        </p:spPr>
      </p:pic>
      <p:pic>
        <p:nvPicPr>
          <p:cNvPr id="714" name="Image" descr="Image"/>
          <p:cNvPicPr>
            <a:picLocks noChangeAspect="1"/>
          </p:cNvPicPr>
          <p:nvPr/>
        </p:nvPicPr>
        <p:blipFill>
          <a:blip r:embed="rId6"/>
          <a:stretch>
            <a:fillRect/>
          </a:stretch>
        </p:blipFill>
        <p:spPr>
          <a:xfrm>
            <a:off x="4156737" y="192840"/>
            <a:ext cx="2539002" cy="2467540"/>
          </a:xfrm>
          <a:prstGeom prst="rect">
            <a:avLst/>
          </a:prstGeom>
          <a:ln w="12700">
            <a:miter lim="400000"/>
          </a:ln>
        </p:spPr>
      </p:pic>
      <p:pic>
        <p:nvPicPr>
          <p:cNvPr id="715" name="580b57fcd9996e24bc43c536.png" descr="580b57fcd9996e24bc43c536.png"/>
          <p:cNvPicPr>
            <a:picLocks noChangeAspect="1"/>
          </p:cNvPicPr>
          <p:nvPr/>
        </p:nvPicPr>
        <p:blipFill>
          <a:blip r:embed="rId7"/>
          <a:stretch>
            <a:fillRect/>
          </a:stretch>
        </p:blipFill>
        <p:spPr>
          <a:xfrm>
            <a:off x="4077108" y="2852180"/>
            <a:ext cx="428606" cy="428606"/>
          </a:xfrm>
          <a:prstGeom prst="rect">
            <a:avLst/>
          </a:prstGeom>
          <a:ln w="12700">
            <a:miter lim="400000"/>
          </a:ln>
        </p:spPr>
      </p:pic>
      <p:graphicFrame>
        <p:nvGraphicFramePr>
          <p:cNvPr id="716" name="Table 37"/>
          <p:cNvGraphicFramePr/>
          <p:nvPr/>
        </p:nvGraphicFramePr>
        <p:xfrm>
          <a:off x="7242453" y="2050223"/>
          <a:ext cx="4515789" cy="1149886"/>
        </p:xfrm>
        <a:graphic>
          <a:graphicData uri="http://schemas.openxmlformats.org/drawingml/2006/table">
            <a:tbl>
              <a:tblPr firstRow="1" bandRow="1"/>
              <a:tblGrid>
                <a:gridCol w="1432476">
                  <a:extLst>
                    <a:ext uri="{9D8B030D-6E8A-4147-A177-3AD203B41FA5}">
                      <a16:colId xmlns:a16="http://schemas.microsoft.com/office/drawing/2014/main" val="20000"/>
                    </a:ext>
                  </a:extLst>
                </a:gridCol>
                <a:gridCol w="1434138">
                  <a:extLst>
                    <a:ext uri="{9D8B030D-6E8A-4147-A177-3AD203B41FA5}">
                      <a16:colId xmlns:a16="http://schemas.microsoft.com/office/drawing/2014/main" val="20001"/>
                    </a:ext>
                  </a:extLst>
                </a:gridCol>
                <a:gridCol w="1649175">
                  <a:extLst>
                    <a:ext uri="{9D8B030D-6E8A-4147-A177-3AD203B41FA5}">
                      <a16:colId xmlns:a16="http://schemas.microsoft.com/office/drawing/2014/main" val="20002"/>
                    </a:ext>
                  </a:extLst>
                </a:gridCol>
              </a:tblGrid>
              <a:tr h="545982">
                <a:tc>
                  <a:txBody>
                    <a:bodyPr/>
                    <a:lstStyle/>
                    <a:p>
                      <a:pPr algn="ctr">
                        <a:defRPr sz="1800" b="0">
                          <a:solidFill>
                            <a:srgbClr val="000000"/>
                          </a:solidFill>
                        </a:defRPr>
                      </a:pPr>
                      <a:r>
                        <a:rPr sz="1600" b="1">
                          <a:solidFill>
                            <a:srgbClr val="FFFFFF"/>
                          </a:solidFill>
                        </a:rPr>
                        <a:t>% of Views in KSA</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tc>
                  <a:txBody>
                    <a:bodyPr/>
                    <a:lstStyle/>
                    <a:p>
                      <a:pPr algn="ctr">
                        <a:defRPr sz="1800" b="0">
                          <a:solidFill>
                            <a:srgbClr val="000000"/>
                          </a:solidFill>
                        </a:defRPr>
                      </a:pPr>
                      <a:r>
                        <a:rPr sz="1600" b="1">
                          <a:solidFill>
                            <a:srgbClr val="FFFFFF"/>
                          </a:solidFill>
                        </a:rPr>
                        <a:t>Completion    Rate</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tc>
                  <a:txBody>
                    <a:bodyPr/>
                    <a:lstStyle/>
                    <a:p>
                      <a:pPr algn="ctr">
                        <a:defRPr sz="1800" b="0">
                          <a:solidFill>
                            <a:srgbClr val="000000"/>
                          </a:solidFill>
                        </a:defRPr>
                      </a:pPr>
                      <a:r>
                        <a:rPr sz="1600" b="1">
                          <a:solidFill>
                            <a:srgbClr val="FFFFFF"/>
                          </a:solidFill>
                        </a:rPr>
                        <a:t>Avg. Retention     Rate</a:t>
                      </a:r>
                    </a:p>
                  </a:txBody>
                  <a:tcPr marL="7620" marR="7620" marT="7620" marB="7620" anchor="ctr" horzOverflow="overflow">
                    <a:lnL w="12700">
                      <a:solidFill>
                        <a:srgbClr val="535353"/>
                      </a:solidFill>
                    </a:lnL>
                    <a:lnR w="12700">
                      <a:solidFill>
                        <a:srgbClr val="535353"/>
                      </a:solidFill>
                    </a:lnR>
                    <a:lnT w="12700">
                      <a:solidFill>
                        <a:srgbClr val="535353"/>
                      </a:solidFill>
                    </a:lnT>
                    <a:lnB w="12700">
                      <a:solidFill>
                        <a:srgbClr val="535353"/>
                      </a:solidFill>
                      <a:miter lim="400000"/>
                    </a:lnB>
                    <a:noFill/>
                  </a:tcPr>
                </a:tc>
                <a:extLst>
                  <a:ext uri="{0D108BD9-81ED-4DB2-BD59-A6C34878D82A}">
                    <a16:rowId xmlns:a16="http://schemas.microsoft.com/office/drawing/2014/main" val="10000"/>
                  </a:ext>
                </a:extLst>
              </a:tr>
              <a:tr h="603904">
                <a:tc>
                  <a:txBody>
                    <a:bodyPr/>
                    <a:lstStyle/>
                    <a:p>
                      <a:pPr algn="ctr">
                        <a:lnSpc>
                          <a:spcPct val="115000"/>
                        </a:lnSpc>
                        <a:defRPr sz="1800" b="0"/>
                      </a:pPr>
                      <a:r>
                        <a:rPr sz="2000" b="1"/>
                        <a:t>80%</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tc>
                  <a:txBody>
                    <a:bodyPr/>
                    <a:lstStyle/>
                    <a:p>
                      <a:pPr algn="ctr">
                        <a:lnSpc>
                          <a:spcPct val="115000"/>
                        </a:lnSpc>
                        <a:defRPr sz="1800" b="0"/>
                      </a:pPr>
                      <a:r>
                        <a:rPr sz="2000" b="1"/>
                        <a:t>60%</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tc>
                  <a:txBody>
                    <a:bodyPr/>
                    <a:lstStyle/>
                    <a:p>
                      <a:pPr algn="ctr">
                        <a:lnSpc>
                          <a:spcPct val="115000"/>
                        </a:lnSpc>
                        <a:defRPr sz="1800" b="0"/>
                      </a:pPr>
                      <a:r>
                        <a:rPr sz="2000" b="1"/>
                        <a:t>5:37</a:t>
                      </a:r>
                    </a:p>
                  </a:txBody>
                  <a:tcPr marL="7620" marR="7620" marT="7620" marB="7620" anchor="ctr" horzOverflow="overflow">
                    <a:lnL w="12700">
                      <a:solidFill>
                        <a:srgbClr val="535353"/>
                      </a:solidFill>
                      <a:miter lim="400000"/>
                    </a:lnL>
                    <a:lnR w="12700">
                      <a:solidFill>
                        <a:srgbClr val="535353"/>
                      </a:solidFill>
                      <a:miter lim="400000"/>
                    </a:lnR>
                    <a:lnT w="12700">
                      <a:solidFill>
                        <a:srgbClr val="535353"/>
                      </a:solidFill>
                      <a:miter lim="400000"/>
                    </a:lnT>
                    <a:lnB w="12700">
                      <a:solidFill>
                        <a:srgbClr val="535353"/>
                      </a:solidFill>
                      <a:miter lim="400000"/>
                    </a:lnB>
                    <a:noFill/>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34D87D1C-15E8-4FDD-8EB1-8E09C2E37FB3}"/>
              </a:ext>
            </a:extLst>
          </p:cNvPr>
          <p:cNvSpPr/>
          <p:nvPr/>
        </p:nvSpPr>
        <p:spPr>
          <a:xfrm>
            <a:off x="1" y="388645"/>
            <a:ext cx="4069128" cy="2339102"/>
          </a:xfrm>
          <a:prstGeom prst="rect">
            <a:avLst/>
          </a:prstGeom>
        </p:spPr>
        <p:txBody>
          <a:bodyPr wrap="square">
            <a:spAutoFit/>
          </a:bodyPr>
          <a:lstStyle/>
          <a:p>
            <a:pPr algn="ctr"/>
            <a:r>
              <a:rPr lang="en-US" sz="2400" b="1" i="1" dirty="0" err="1">
                <a:solidFill>
                  <a:schemeClr val="bg1"/>
                </a:solidFill>
              </a:rPr>
              <a:t>Honna</a:t>
            </a:r>
            <a:endParaRPr lang="en-US" sz="2400" b="1" i="1" dirty="0">
              <a:solidFill>
                <a:schemeClr val="bg1"/>
              </a:solidFill>
            </a:endParaRPr>
          </a:p>
          <a:p>
            <a:pPr algn="ctr"/>
            <a:r>
              <a:rPr lang="en-US" sz="2400" b="1" i="1" dirty="0">
                <a:solidFill>
                  <a:schemeClr val="bg1"/>
                </a:solidFill>
              </a:rPr>
              <a:t>w/ Ilham Alawi</a:t>
            </a:r>
          </a:p>
          <a:p>
            <a:endParaRPr lang="en-US" b="1" dirty="0">
              <a:solidFill>
                <a:schemeClr val="bg1"/>
              </a:solidFill>
            </a:endParaRPr>
          </a:p>
          <a:p>
            <a:r>
              <a:rPr lang="en-US" sz="1600" b="1" dirty="0">
                <a:solidFill>
                  <a:schemeClr val="bg1"/>
                </a:solidFill>
              </a:rPr>
              <a:t>A woman empowerment show to enhance their career opportunities  skills and to direct them towards new businesses that women did not experience yet.</a:t>
            </a:r>
          </a:p>
        </p:txBody>
      </p:sp>
      <p:graphicFrame>
        <p:nvGraphicFramePr>
          <p:cNvPr id="44" name="Table 69">
            <a:extLst>
              <a:ext uri="{FF2B5EF4-FFF2-40B4-BE49-F238E27FC236}">
                <a16:creationId xmlns:a16="http://schemas.microsoft.com/office/drawing/2014/main" id="{848651A3-2BB9-4A10-AA8D-37DC8D3DB421}"/>
              </a:ext>
            </a:extLst>
          </p:cNvPr>
          <p:cNvGraphicFramePr/>
          <p:nvPr/>
        </p:nvGraphicFramePr>
        <p:xfrm>
          <a:off x="4701570" y="4090094"/>
          <a:ext cx="7033210" cy="1453896"/>
        </p:xfrm>
        <a:graphic>
          <a:graphicData uri="http://schemas.openxmlformats.org/drawingml/2006/table">
            <a:tbl>
              <a:tblPr firstRow="1" firstCol="1" bandRow="1"/>
              <a:tblGrid>
                <a:gridCol w="4442430">
                  <a:extLst>
                    <a:ext uri="{9D8B030D-6E8A-4147-A177-3AD203B41FA5}">
                      <a16:colId xmlns:a16="http://schemas.microsoft.com/office/drawing/2014/main" val="20000"/>
                    </a:ext>
                  </a:extLst>
                </a:gridCol>
                <a:gridCol w="2590780">
                  <a:extLst>
                    <a:ext uri="{9D8B030D-6E8A-4147-A177-3AD203B41FA5}">
                      <a16:colId xmlns:a16="http://schemas.microsoft.com/office/drawing/2014/main" val="20002"/>
                    </a:ext>
                  </a:extLst>
                </a:gridCol>
              </a:tblGrid>
              <a:tr h="531495">
                <a:tc>
                  <a:txBody>
                    <a:bodyPr/>
                    <a:lstStyle/>
                    <a:p>
                      <a:pPr algn="ctr">
                        <a:lnSpc>
                          <a:spcPct val="115000"/>
                        </a:lnSpc>
                        <a:defRPr sz="1800" b="0">
                          <a:solidFill>
                            <a:srgbClr val="000000"/>
                          </a:solidFill>
                        </a:defRPr>
                      </a:pPr>
                      <a:r>
                        <a:rPr sz="1600" b="1" dirty="0">
                          <a:solidFill>
                            <a:srgbClr val="FFFFFF"/>
                          </a:solidFill>
                        </a:rPr>
                        <a:t> Benefits </a:t>
                      </a: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cap="flat" cmpd="sng" algn="ctr">
                      <a:solidFill>
                        <a:srgbClr val="535353"/>
                      </a:solidFill>
                      <a:prstDash val="solid"/>
                      <a:miter lim="400000"/>
                      <a:headEnd type="none" w="med" len="med"/>
                      <a:tailEnd type="none" w="med" len="med"/>
                    </a:lnB>
                    <a:noFill/>
                  </a:tcPr>
                </a:tc>
                <a:tc>
                  <a:txBody>
                    <a:bodyPr/>
                    <a:lstStyle/>
                    <a:p>
                      <a:pPr algn="ctr">
                        <a:lnSpc>
                          <a:spcPct val="115000"/>
                        </a:lnSpc>
                        <a:defRPr sz="1800" b="0">
                          <a:solidFill>
                            <a:srgbClr val="000000"/>
                          </a:solidFill>
                        </a:defRPr>
                      </a:pPr>
                      <a:r>
                        <a:rPr sz="1600" b="1">
                          <a:solidFill>
                            <a:srgbClr val="FFFFFF"/>
                          </a:solidFill>
                        </a:rPr>
                        <a:t>Gross Rate</a:t>
                      </a:r>
                    </a:p>
                  </a:txBody>
                  <a:tcPr marL="0" marR="0" marT="0" marB="0" anchor="ctr" horzOverflow="overflow">
                    <a:lnL w="12700" cap="flat" cmpd="sng" algn="ctr">
                      <a:solidFill>
                        <a:srgbClr val="535353"/>
                      </a:solidFill>
                      <a:prstDash val="solid"/>
                      <a:round/>
                      <a:headEnd type="none" w="med" len="med"/>
                      <a:tailEnd type="none" w="med" len="med"/>
                    </a:lnL>
                    <a:lnR w="12700">
                      <a:solidFill>
                        <a:srgbClr val="535353"/>
                      </a:solidFill>
                    </a:lnR>
                    <a:lnT w="12700">
                      <a:solidFill>
                        <a:srgbClr val="535353"/>
                      </a:solidFill>
                    </a:lnT>
                    <a:lnB w="12700" cap="flat" cmpd="sng" algn="ctr">
                      <a:solidFill>
                        <a:srgbClr val="535353"/>
                      </a:solidFill>
                      <a:prstDash val="solid"/>
                      <a:miter lim="400000"/>
                      <a:headEnd type="none" w="med" len="med"/>
                      <a:tailEnd type="none" w="med" len="med"/>
                    </a:lnB>
                    <a:noFill/>
                  </a:tcPr>
                </a:tc>
                <a:extLst>
                  <a:ext uri="{0D108BD9-81ED-4DB2-BD59-A6C34878D82A}">
                    <a16:rowId xmlns:a16="http://schemas.microsoft.com/office/drawing/2014/main" val="10000"/>
                  </a:ext>
                </a:extLst>
              </a:tr>
              <a:tr h="294556">
                <a:tc>
                  <a:txBody>
                    <a:bodyPr/>
                    <a:lstStyle/>
                    <a:p>
                      <a:pPr algn="l">
                        <a:lnSpc>
                          <a:spcPct val="150000"/>
                        </a:lnSpc>
                        <a:defRPr sz="1800" b="0">
                          <a:solidFill>
                            <a:srgbClr val="000000"/>
                          </a:solidFill>
                        </a:defRPr>
                      </a:pPr>
                      <a:r>
                        <a:rPr lang="en-US" sz="1500" b="1" dirty="0"/>
                        <a:t>  </a:t>
                      </a:r>
                      <a:r>
                        <a:rPr sz="1500" b="1" dirty="0"/>
                        <a:t>Product </a:t>
                      </a:r>
                      <a:r>
                        <a:rPr lang="en-US" sz="1500" b="1" dirty="0"/>
                        <a:t>integration (up to 45 sec.)</a:t>
                      </a:r>
                      <a:r>
                        <a:rPr sz="1500" b="1" dirty="0"/>
                        <a:t> </a:t>
                      </a:r>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rowSpan="3">
                  <a:txBody>
                    <a:bodyPr/>
                    <a:lstStyle/>
                    <a:p>
                      <a:pPr algn="ctr">
                        <a:lnSpc>
                          <a:spcPct val="115000"/>
                        </a:lnSpc>
                        <a:defRPr sz="1800" b="0"/>
                      </a:pPr>
                      <a:r>
                        <a:rPr sz="1500" b="1" dirty="0"/>
                        <a:t>USD </a:t>
                      </a:r>
                      <a:r>
                        <a:rPr lang="en-US" sz="1500" b="1" dirty="0"/>
                        <a:t>20</a:t>
                      </a:r>
                      <a:r>
                        <a:rPr sz="1500" b="1" dirty="0"/>
                        <a:t>,000</a:t>
                      </a:r>
                    </a:p>
                  </a:txBody>
                  <a:tcPr marL="0" marR="0" marT="0" marB="0" anchor="ctr" horzOverflow="overflow">
                    <a:lnL w="12700" cap="flat" cmpd="sng" algn="ctr">
                      <a:solidFill>
                        <a:srgbClr val="535353"/>
                      </a:solidFill>
                      <a:prstDash val="solid"/>
                      <a:miter lim="400000"/>
                      <a:headEnd type="none" w="med" len="med"/>
                      <a:tailEnd type="none" w="med" len="med"/>
                    </a:lnL>
                    <a:lnR w="12700">
                      <a:solidFill>
                        <a:srgbClr val="535353"/>
                      </a:solidFill>
                      <a:miter lim="400000"/>
                    </a:lnR>
                    <a:lnT w="12700" cap="flat" cmpd="sng" algn="ctr">
                      <a:solidFill>
                        <a:srgbClr val="535353"/>
                      </a:solidFill>
                      <a:prstDash val="solid"/>
                      <a:miter lim="400000"/>
                      <a:headEnd type="none" w="med" len="med"/>
                      <a:tailEnd type="none" w="med" len="med"/>
                    </a:lnT>
                    <a:lnB w="12700">
                      <a:solidFill>
                        <a:srgbClr val="535353"/>
                      </a:solidFill>
                      <a:miter lim="400000"/>
                    </a:lnB>
                    <a:noFill/>
                  </a:tcPr>
                </a:tc>
                <a:extLst>
                  <a:ext uri="{0D108BD9-81ED-4DB2-BD59-A6C34878D82A}">
                    <a16:rowId xmlns:a16="http://schemas.microsoft.com/office/drawing/2014/main" val="10001"/>
                  </a:ext>
                </a:extLst>
              </a:tr>
              <a:tr h="287530">
                <a:tc>
                  <a:txBody>
                    <a:bodyPr/>
                    <a:lstStyle/>
                    <a:p>
                      <a:pPr algn="l">
                        <a:lnSpc>
                          <a:spcPct val="150000"/>
                        </a:lnSpc>
                        <a:defRPr sz="1800" b="0">
                          <a:solidFill>
                            <a:srgbClr val="000000"/>
                          </a:solidFill>
                        </a:defRPr>
                      </a:pPr>
                      <a:r>
                        <a:rPr lang="en-US" sz="1500" b="1" dirty="0"/>
                        <a:t>  </a:t>
                      </a:r>
                      <a:r>
                        <a:rPr sz="1500" b="1" dirty="0"/>
                        <a:t>Host Social Media Reach</a:t>
                      </a:r>
                      <a:r>
                        <a:rPr lang="en-US" sz="1500" b="1" dirty="0"/>
                        <a:t>  (60K)</a:t>
                      </a:r>
                      <a:endParaRPr sz="1500" b="1" dirty="0"/>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2"/>
                  </a:ext>
                </a:extLst>
              </a:tr>
              <a:tr h="287530">
                <a:tc>
                  <a:txBody>
                    <a:bodyPr/>
                    <a:lstStyle/>
                    <a:p>
                      <a:pPr algn="l">
                        <a:lnSpc>
                          <a:spcPct val="150000"/>
                        </a:lnSpc>
                        <a:defRPr sz="1800" b="0">
                          <a:solidFill>
                            <a:srgbClr val="000000"/>
                          </a:solidFill>
                        </a:defRPr>
                      </a:pPr>
                      <a:r>
                        <a:rPr lang="en-US" sz="1500" b="1" dirty="0"/>
                        <a:t>  </a:t>
                      </a:r>
                      <a:r>
                        <a:rPr sz="1500" b="1" dirty="0"/>
                        <a:t>Sa7i Social Media Reach</a:t>
                      </a:r>
                      <a:r>
                        <a:rPr lang="en-US" sz="1500" b="1" dirty="0"/>
                        <a:t> (5.4M)</a:t>
                      </a:r>
                      <a:endParaRPr sz="1500" b="1" dirty="0"/>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C3DF10E0-E42F-4629-A326-75B50526BB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07256" y="6246246"/>
            <a:ext cx="954230" cy="676849"/>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 name="12.jpg" descr="12.jpg"/>
          <p:cNvPicPr>
            <a:picLocks noChangeAspect="1"/>
          </p:cNvPicPr>
          <p:nvPr/>
        </p:nvPicPr>
        <p:blipFill>
          <a:blip r:embed="rId2"/>
          <a:srcRect/>
          <a:stretch>
            <a:fillRect/>
          </a:stretch>
        </p:blipFill>
        <p:spPr>
          <a:xfrm>
            <a:off x="6520442" y="790246"/>
            <a:ext cx="1882453" cy="1058881"/>
          </a:xfrm>
          <a:prstGeom prst="rect">
            <a:avLst/>
          </a:prstGeom>
          <a:ln w="12700">
            <a:miter lim="400000"/>
          </a:ln>
        </p:spPr>
      </p:pic>
      <p:pic>
        <p:nvPicPr>
          <p:cNvPr id="725" name="18.jpg" descr="18.jpg"/>
          <p:cNvPicPr>
            <a:picLocks noChangeAspect="1"/>
          </p:cNvPicPr>
          <p:nvPr/>
        </p:nvPicPr>
        <p:blipFill>
          <a:blip r:embed="rId3"/>
          <a:stretch>
            <a:fillRect/>
          </a:stretch>
        </p:blipFill>
        <p:spPr>
          <a:xfrm>
            <a:off x="4603265" y="800366"/>
            <a:ext cx="1846440" cy="1038623"/>
          </a:xfrm>
          <a:prstGeom prst="rect">
            <a:avLst/>
          </a:prstGeom>
          <a:ln w="12700">
            <a:miter lim="400000"/>
          </a:ln>
        </p:spPr>
      </p:pic>
      <p:pic>
        <p:nvPicPr>
          <p:cNvPr id="726" name="17.jpg" descr="17.jpg"/>
          <p:cNvPicPr>
            <a:picLocks noChangeAspect="1"/>
          </p:cNvPicPr>
          <p:nvPr/>
        </p:nvPicPr>
        <p:blipFill>
          <a:blip r:embed="rId4"/>
          <a:stretch>
            <a:fillRect/>
          </a:stretch>
        </p:blipFill>
        <p:spPr>
          <a:xfrm>
            <a:off x="10314158" y="764846"/>
            <a:ext cx="1882237" cy="1058759"/>
          </a:xfrm>
          <a:prstGeom prst="rect">
            <a:avLst/>
          </a:prstGeom>
          <a:ln w="12700">
            <a:miter lim="400000"/>
          </a:ln>
        </p:spPr>
      </p:pic>
      <p:pic>
        <p:nvPicPr>
          <p:cNvPr id="727" name="16.jpg" descr="16.jpg"/>
          <p:cNvPicPr>
            <a:picLocks noChangeAspect="1"/>
          </p:cNvPicPr>
          <p:nvPr/>
        </p:nvPicPr>
        <p:blipFill>
          <a:blip r:embed="rId5"/>
          <a:stretch>
            <a:fillRect/>
          </a:stretch>
        </p:blipFill>
        <p:spPr>
          <a:xfrm>
            <a:off x="8369377" y="788588"/>
            <a:ext cx="1882423" cy="1058864"/>
          </a:xfrm>
          <a:prstGeom prst="rect">
            <a:avLst/>
          </a:prstGeom>
          <a:ln w="12700">
            <a:miter lim="400000"/>
          </a:ln>
        </p:spPr>
      </p:pic>
      <p:pic>
        <p:nvPicPr>
          <p:cNvPr id="728" name="14.jpg" descr="14.jpg"/>
          <p:cNvPicPr>
            <a:picLocks noChangeAspect="1"/>
          </p:cNvPicPr>
          <p:nvPr/>
        </p:nvPicPr>
        <p:blipFill>
          <a:blip r:embed="rId6"/>
          <a:srcRect l="35879"/>
          <a:stretch>
            <a:fillRect/>
          </a:stretch>
        </p:blipFill>
        <p:spPr>
          <a:xfrm>
            <a:off x="3376146" y="800376"/>
            <a:ext cx="1183978" cy="1038645"/>
          </a:xfrm>
          <a:prstGeom prst="rect">
            <a:avLst/>
          </a:prstGeom>
          <a:ln w="12700">
            <a:miter lim="400000"/>
          </a:ln>
        </p:spPr>
      </p:pic>
      <p:sp>
        <p:nvSpPr>
          <p:cNvPr id="719" name="Rectangle"/>
          <p:cNvSpPr/>
          <p:nvPr/>
        </p:nvSpPr>
        <p:spPr>
          <a:xfrm>
            <a:off x="3530213" y="2365673"/>
            <a:ext cx="8661787" cy="1270001"/>
          </a:xfrm>
          <a:prstGeom prst="rect">
            <a:avLst/>
          </a:prstGeom>
          <a:solidFill>
            <a:srgbClr val="A7A7A7">
              <a:alpha val="41166"/>
            </a:srgbClr>
          </a:solidFill>
          <a:ln w="12700">
            <a:miter lim="400000"/>
          </a:ln>
        </p:spPr>
        <p:txBody>
          <a:bodyPr lIns="45718" tIns="45718" rIns="45718" bIns="45718" anchor="ctr"/>
          <a:lstStyle/>
          <a:p>
            <a:endParaRPr/>
          </a:p>
        </p:txBody>
      </p:sp>
      <p:sp>
        <p:nvSpPr>
          <p:cNvPr id="3" name="Rectangle 2">
            <a:extLst>
              <a:ext uri="{FF2B5EF4-FFF2-40B4-BE49-F238E27FC236}">
                <a16:creationId xmlns:a16="http://schemas.microsoft.com/office/drawing/2014/main" id="{BA01DD17-2AFF-41F0-B835-3E6BC7739DD8}"/>
              </a:ext>
            </a:extLst>
          </p:cNvPr>
          <p:cNvSpPr/>
          <p:nvPr/>
        </p:nvSpPr>
        <p:spPr>
          <a:xfrm>
            <a:off x="0" y="0"/>
            <a:ext cx="388514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Title 3"/>
          <p:cNvSpPr txBox="1"/>
          <p:nvPr/>
        </p:nvSpPr>
        <p:spPr>
          <a:xfrm>
            <a:off x="142143" y="483520"/>
            <a:ext cx="3480963" cy="757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lnSpc>
                <a:spcPct val="90000"/>
              </a:lnSpc>
              <a:defRPr sz="2800" b="1">
                <a:solidFill>
                  <a:srgbClr val="FFFFFF"/>
                </a:solidFill>
              </a:defRPr>
            </a:lvl1pPr>
          </a:lstStyle>
          <a:p>
            <a:r>
              <a:rPr sz="2400" i="1" dirty="0"/>
              <a:t>Standalone Branded Content </a:t>
            </a:r>
          </a:p>
        </p:txBody>
      </p:sp>
      <p:sp>
        <p:nvSpPr>
          <p:cNvPr id="723" name="A football show covering the European soccer scene from around the stadium. Be it UEFA Champion’s League games or major European league games, Grinta is there to capture the fan vibe around every match"/>
          <p:cNvSpPr txBox="1"/>
          <p:nvPr/>
        </p:nvSpPr>
        <p:spPr>
          <a:xfrm>
            <a:off x="-2371" y="1581737"/>
            <a:ext cx="3885142"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just">
              <a:defRPr sz="2000" i="1">
                <a:solidFill>
                  <a:srgbClr val="FFFFFF"/>
                </a:solidFill>
              </a:defRPr>
            </a:lvl1pPr>
          </a:lstStyle>
          <a:p>
            <a:r>
              <a:rPr sz="1600" dirty="0"/>
              <a:t>This is a tailor-made video which is conceptualized and scripted upon brief with the proper formula between content &amp; </a:t>
            </a:r>
            <a:r>
              <a:rPr lang="en-US" sz="1600" dirty="0"/>
              <a:t>host</a:t>
            </a:r>
            <a:r>
              <a:rPr sz="1600" dirty="0"/>
              <a:t> to push that brief to a specific target audience.</a:t>
            </a:r>
          </a:p>
        </p:txBody>
      </p:sp>
      <p:pic>
        <p:nvPicPr>
          <p:cNvPr id="729" name="2000px-Pepsi_logo_2014.svg.png" descr="2000px-Pepsi_logo_2014.svg.png"/>
          <p:cNvPicPr>
            <a:picLocks noChangeAspect="1"/>
          </p:cNvPicPr>
          <p:nvPr/>
        </p:nvPicPr>
        <p:blipFill>
          <a:blip r:embed="rId7"/>
          <a:stretch>
            <a:fillRect/>
          </a:stretch>
        </p:blipFill>
        <p:spPr>
          <a:xfrm>
            <a:off x="4001430" y="2492982"/>
            <a:ext cx="697531" cy="959802"/>
          </a:xfrm>
          <a:prstGeom prst="rect">
            <a:avLst/>
          </a:prstGeom>
          <a:ln w="12700">
            <a:miter lim="400000"/>
          </a:ln>
        </p:spPr>
      </p:pic>
      <p:pic>
        <p:nvPicPr>
          <p:cNvPr id="730" name="Nissan-emblem-2003-2048x2048.png" descr="Nissan-emblem-2003-2048x2048.png"/>
          <p:cNvPicPr>
            <a:picLocks noChangeAspect="1"/>
          </p:cNvPicPr>
          <p:nvPr/>
        </p:nvPicPr>
        <p:blipFill>
          <a:blip r:embed="rId8"/>
          <a:stretch>
            <a:fillRect/>
          </a:stretch>
        </p:blipFill>
        <p:spPr>
          <a:xfrm>
            <a:off x="7375861" y="2567302"/>
            <a:ext cx="750504" cy="750504"/>
          </a:xfrm>
          <a:prstGeom prst="rect">
            <a:avLst/>
          </a:prstGeom>
          <a:ln w="12700">
            <a:miter lim="400000"/>
          </a:ln>
        </p:spPr>
      </p:pic>
      <p:pic>
        <p:nvPicPr>
          <p:cNvPr id="731" name="Saudi_Aramco-logo-066B34793E-seeklogo.com.png" descr="Saudi_Aramco-logo-066B34793E-seeklogo.com.png"/>
          <p:cNvPicPr>
            <a:picLocks noChangeAspect="1"/>
          </p:cNvPicPr>
          <p:nvPr/>
        </p:nvPicPr>
        <p:blipFill>
          <a:blip r:embed="rId9"/>
          <a:stretch>
            <a:fillRect/>
          </a:stretch>
        </p:blipFill>
        <p:spPr>
          <a:xfrm>
            <a:off x="10575971" y="2429740"/>
            <a:ext cx="1550001" cy="604501"/>
          </a:xfrm>
          <a:prstGeom prst="rect">
            <a:avLst/>
          </a:prstGeom>
          <a:ln w="12700">
            <a:miter lim="400000"/>
          </a:ln>
        </p:spPr>
      </p:pic>
      <p:pic>
        <p:nvPicPr>
          <p:cNvPr id="732" name="580b57fcd9996e24bc43c1f2.png" descr="580b57fcd9996e24bc43c1f2.png"/>
          <p:cNvPicPr>
            <a:picLocks noChangeAspect="1"/>
          </p:cNvPicPr>
          <p:nvPr/>
        </p:nvPicPr>
        <p:blipFill>
          <a:blip r:embed="rId10"/>
          <a:stretch>
            <a:fillRect/>
          </a:stretch>
        </p:blipFill>
        <p:spPr>
          <a:xfrm>
            <a:off x="9300953" y="2558129"/>
            <a:ext cx="1040297" cy="725163"/>
          </a:xfrm>
          <a:prstGeom prst="rect">
            <a:avLst/>
          </a:prstGeom>
          <a:ln w="12700">
            <a:miter lim="400000"/>
          </a:ln>
        </p:spPr>
      </p:pic>
      <p:pic>
        <p:nvPicPr>
          <p:cNvPr id="733" name="saudia-airlines-logo-png--1200.png" descr="saudia-airlines-logo-png--1200.png"/>
          <p:cNvPicPr>
            <a:picLocks noChangeAspect="1"/>
          </p:cNvPicPr>
          <p:nvPr/>
        </p:nvPicPr>
        <p:blipFill>
          <a:blip r:embed="rId11"/>
          <a:stretch>
            <a:fillRect/>
          </a:stretch>
        </p:blipFill>
        <p:spPr>
          <a:xfrm>
            <a:off x="10073188" y="2655066"/>
            <a:ext cx="2077340" cy="1090604"/>
          </a:xfrm>
          <a:prstGeom prst="rect">
            <a:avLst/>
          </a:prstGeom>
          <a:ln w="12700">
            <a:miter lim="400000"/>
          </a:ln>
        </p:spPr>
      </p:pic>
      <p:pic>
        <p:nvPicPr>
          <p:cNvPr id="734" name="5aa8e58a7603fc558cffbf4e.png" descr="5aa8e58a7603fc558cffbf4e.png"/>
          <p:cNvPicPr>
            <a:picLocks noChangeAspect="1"/>
          </p:cNvPicPr>
          <p:nvPr/>
        </p:nvPicPr>
        <p:blipFill>
          <a:blip r:embed="rId12"/>
          <a:stretch>
            <a:fillRect/>
          </a:stretch>
        </p:blipFill>
        <p:spPr>
          <a:xfrm>
            <a:off x="8391840" y="2558130"/>
            <a:ext cx="834287" cy="725163"/>
          </a:xfrm>
          <a:prstGeom prst="rect">
            <a:avLst/>
          </a:prstGeom>
          <a:ln w="12700">
            <a:miter lim="400000"/>
          </a:ln>
        </p:spPr>
      </p:pic>
      <p:pic>
        <p:nvPicPr>
          <p:cNvPr id="735" name="1280px-Ferrero_logo.svg.png" descr="1280px-Ferrero_logo.svg.png"/>
          <p:cNvPicPr>
            <a:picLocks noChangeAspect="1"/>
          </p:cNvPicPr>
          <p:nvPr/>
        </p:nvPicPr>
        <p:blipFill>
          <a:blip r:embed="rId13"/>
          <a:stretch>
            <a:fillRect/>
          </a:stretch>
        </p:blipFill>
        <p:spPr>
          <a:xfrm>
            <a:off x="5887443" y="2863582"/>
            <a:ext cx="1315915" cy="170659"/>
          </a:xfrm>
          <a:prstGeom prst="rect">
            <a:avLst/>
          </a:prstGeom>
          <a:ln w="12700">
            <a:miter lim="400000"/>
          </a:ln>
        </p:spPr>
      </p:pic>
      <p:pic>
        <p:nvPicPr>
          <p:cNvPr id="737" name="Toyota-logo-1989-2560x1440.png" descr="Toyota-logo-1989-2560x1440.png"/>
          <p:cNvPicPr>
            <a:picLocks noChangeAspect="1"/>
          </p:cNvPicPr>
          <p:nvPr/>
        </p:nvPicPr>
        <p:blipFill>
          <a:blip r:embed="rId14"/>
          <a:stretch>
            <a:fillRect/>
          </a:stretch>
        </p:blipFill>
        <p:spPr>
          <a:xfrm>
            <a:off x="4428600" y="2492982"/>
            <a:ext cx="1667400" cy="911860"/>
          </a:xfrm>
          <a:prstGeom prst="rect">
            <a:avLst/>
          </a:prstGeom>
          <a:ln w="12700">
            <a:miter lim="400000"/>
          </a:ln>
        </p:spPr>
      </p:pic>
      <p:graphicFrame>
        <p:nvGraphicFramePr>
          <p:cNvPr id="21" name="Table 69">
            <a:extLst>
              <a:ext uri="{FF2B5EF4-FFF2-40B4-BE49-F238E27FC236}">
                <a16:creationId xmlns:a16="http://schemas.microsoft.com/office/drawing/2014/main" id="{4FC4A131-0970-4AA8-A525-2BDDD32357D6}"/>
              </a:ext>
            </a:extLst>
          </p:cNvPr>
          <p:cNvGraphicFramePr/>
          <p:nvPr/>
        </p:nvGraphicFramePr>
        <p:xfrm>
          <a:off x="4698961" y="4424798"/>
          <a:ext cx="7033210" cy="1146429"/>
        </p:xfrm>
        <a:graphic>
          <a:graphicData uri="http://schemas.openxmlformats.org/drawingml/2006/table">
            <a:tbl>
              <a:tblPr firstRow="1" firstCol="1" bandRow="1"/>
              <a:tblGrid>
                <a:gridCol w="4442430">
                  <a:extLst>
                    <a:ext uri="{9D8B030D-6E8A-4147-A177-3AD203B41FA5}">
                      <a16:colId xmlns:a16="http://schemas.microsoft.com/office/drawing/2014/main" val="20000"/>
                    </a:ext>
                  </a:extLst>
                </a:gridCol>
                <a:gridCol w="2590780">
                  <a:extLst>
                    <a:ext uri="{9D8B030D-6E8A-4147-A177-3AD203B41FA5}">
                      <a16:colId xmlns:a16="http://schemas.microsoft.com/office/drawing/2014/main" val="20002"/>
                    </a:ext>
                  </a:extLst>
                </a:gridCol>
              </a:tblGrid>
              <a:tr h="531495">
                <a:tc>
                  <a:txBody>
                    <a:bodyPr/>
                    <a:lstStyle/>
                    <a:p>
                      <a:pPr algn="ctr">
                        <a:lnSpc>
                          <a:spcPct val="115000"/>
                        </a:lnSpc>
                        <a:defRPr sz="1800" b="0">
                          <a:solidFill>
                            <a:srgbClr val="000000"/>
                          </a:solidFill>
                        </a:defRPr>
                      </a:pPr>
                      <a:r>
                        <a:rPr sz="1600" b="1" dirty="0">
                          <a:solidFill>
                            <a:schemeClr val="tx1"/>
                          </a:solidFill>
                        </a:rPr>
                        <a:t> Benefits </a:t>
                      </a: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cap="flat" cmpd="sng" algn="ctr">
                      <a:solidFill>
                        <a:srgbClr val="535353"/>
                      </a:solidFill>
                      <a:prstDash val="solid"/>
                      <a:miter lim="400000"/>
                      <a:headEnd type="none" w="med" len="med"/>
                      <a:tailEnd type="none" w="med" len="med"/>
                    </a:lnB>
                    <a:solidFill>
                      <a:srgbClr val="C7D545"/>
                    </a:solidFill>
                  </a:tcPr>
                </a:tc>
                <a:tc>
                  <a:txBody>
                    <a:bodyPr/>
                    <a:lstStyle/>
                    <a:p>
                      <a:pPr algn="ctr">
                        <a:lnSpc>
                          <a:spcPct val="115000"/>
                        </a:lnSpc>
                        <a:defRPr sz="1800" b="0">
                          <a:solidFill>
                            <a:srgbClr val="000000"/>
                          </a:solidFill>
                        </a:defRPr>
                      </a:pPr>
                      <a:r>
                        <a:rPr lang="en-US" sz="1600" b="1" dirty="0">
                          <a:solidFill>
                            <a:schemeClr val="tx1"/>
                          </a:solidFill>
                        </a:rPr>
                        <a:t>Net</a:t>
                      </a:r>
                      <a:r>
                        <a:rPr sz="1600" b="1" dirty="0">
                          <a:solidFill>
                            <a:schemeClr val="tx1"/>
                          </a:solidFill>
                        </a:rPr>
                        <a:t> Rate</a:t>
                      </a:r>
                    </a:p>
                  </a:txBody>
                  <a:tcPr marL="0" marR="0" marT="0" marB="0" anchor="ctr" horzOverflow="overflow">
                    <a:lnL w="12700" cap="flat" cmpd="sng" algn="ctr">
                      <a:solidFill>
                        <a:srgbClr val="535353"/>
                      </a:solidFill>
                      <a:prstDash val="solid"/>
                      <a:round/>
                      <a:headEnd type="none" w="med" len="med"/>
                      <a:tailEnd type="none" w="med" len="med"/>
                    </a:lnL>
                    <a:lnR w="12700">
                      <a:solidFill>
                        <a:srgbClr val="535353"/>
                      </a:solidFill>
                    </a:lnR>
                    <a:lnT w="12700">
                      <a:solidFill>
                        <a:srgbClr val="535353"/>
                      </a:solidFill>
                    </a:lnT>
                    <a:lnB w="12700" cap="flat" cmpd="sng" algn="ctr">
                      <a:solidFill>
                        <a:srgbClr val="535353"/>
                      </a:solidFill>
                      <a:prstDash val="solid"/>
                      <a:miter lim="400000"/>
                      <a:headEnd type="none" w="med" len="med"/>
                      <a:tailEnd type="none" w="med" len="med"/>
                    </a:lnB>
                    <a:solidFill>
                      <a:srgbClr val="C7D545"/>
                    </a:solidFill>
                  </a:tcPr>
                </a:tc>
                <a:extLst>
                  <a:ext uri="{0D108BD9-81ED-4DB2-BD59-A6C34878D82A}">
                    <a16:rowId xmlns:a16="http://schemas.microsoft.com/office/drawing/2014/main" val="10000"/>
                  </a:ext>
                </a:extLst>
              </a:tr>
              <a:tr h="294556">
                <a:tc>
                  <a:txBody>
                    <a:bodyPr/>
                    <a:lstStyle/>
                    <a:p>
                      <a:pPr algn="l">
                        <a:lnSpc>
                          <a:spcPct val="150000"/>
                        </a:lnSpc>
                        <a:defRPr sz="1800" b="0">
                          <a:solidFill>
                            <a:srgbClr val="000000"/>
                          </a:solidFill>
                        </a:defRPr>
                      </a:pPr>
                      <a:r>
                        <a:rPr lang="en-US" sz="1500" b="1" dirty="0"/>
                        <a:t>  Branded video (up to 5 min.)</a:t>
                      </a:r>
                      <a:r>
                        <a:rPr sz="1500" b="1" dirty="0"/>
                        <a:t> </a:t>
                      </a:r>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a:solidFill>
                        <a:srgbClr val="535353"/>
                      </a:solidFill>
                      <a:miter lim="400000"/>
                    </a:lnT>
                    <a:lnB w="12700" cap="flat" cmpd="sng" algn="ctr">
                      <a:solidFill>
                        <a:srgbClr val="535353"/>
                      </a:solidFill>
                      <a:prstDash val="solid"/>
                      <a:miter lim="400000"/>
                      <a:headEnd type="none" w="med" len="med"/>
                      <a:tailEnd type="none" w="med" len="med"/>
                    </a:lnB>
                    <a:noFill/>
                  </a:tcPr>
                </a:tc>
                <a:tc rowSpan="2">
                  <a:txBody>
                    <a:bodyPr/>
                    <a:lstStyle/>
                    <a:p>
                      <a:pPr algn="ctr">
                        <a:lnSpc>
                          <a:spcPct val="115000"/>
                        </a:lnSpc>
                        <a:defRPr sz="1800" b="0"/>
                      </a:pPr>
                      <a:r>
                        <a:rPr lang="en-US" sz="1500" b="1" dirty="0"/>
                        <a:t>US$ 5,000</a:t>
                      </a:r>
                      <a:endParaRPr sz="1500" b="1" dirty="0"/>
                    </a:p>
                  </a:txBody>
                  <a:tcPr marL="0" marR="0" marT="0" marB="0" anchor="ctr" horzOverflow="overflow">
                    <a:lnL w="12700" cap="flat" cmpd="sng" algn="ctr">
                      <a:solidFill>
                        <a:srgbClr val="535353"/>
                      </a:solidFill>
                      <a:prstDash val="solid"/>
                      <a:miter lim="400000"/>
                      <a:headEnd type="none" w="med" len="med"/>
                      <a:tailEnd type="none" w="med" len="med"/>
                    </a:lnL>
                    <a:lnR w="12700">
                      <a:solidFill>
                        <a:srgbClr val="535353"/>
                      </a:solidFill>
                      <a:miter lim="400000"/>
                    </a:lnR>
                    <a:lnT w="12700" cap="flat" cmpd="sng" algn="ctr">
                      <a:solidFill>
                        <a:srgbClr val="535353"/>
                      </a:solidFill>
                      <a:prstDash val="solid"/>
                      <a:miter lim="400000"/>
                      <a:headEnd type="none" w="med" len="med"/>
                      <a:tailEnd type="none" w="med" len="med"/>
                    </a:lnT>
                    <a:lnB w="12700">
                      <a:solidFill>
                        <a:srgbClr val="535353"/>
                      </a:solidFill>
                      <a:miter lim="400000"/>
                    </a:lnB>
                    <a:noFill/>
                  </a:tcPr>
                </a:tc>
                <a:extLst>
                  <a:ext uri="{0D108BD9-81ED-4DB2-BD59-A6C34878D82A}">
                    <a16:rowId xmlns:a16="http://schemas.microsoft.com/office/drawing/2014/main" val="10001"/>
                  </a:ext>
                </a:extLst>
              </a:tr>
              <a:tr h="287530">
                <a:tc>
                  <a:txBody>
                    <a:bodyPr/>
                    <a:lstStyle/>
                    <a:p>
                      <a:pPr algn="l">
                        <a:lnSpc>
                          <a:spcPct val="150000"/>
                        </a:lnSpc>
                        <a:defRPr sz="1800" b="0">
                          <a:solidFill>
                            <a:srgbClr val="000000"/>
                          </a:solidFill>
                        </a:defRPr>
                      </a:pPr>
                      <a:r>
                        <a:rPr lang="en-US" sz="1500" b="1" dirty="0"/>
                        <a:t>  </a:t>
                      </a:r>
                      <a:r>
                        <a:rPr sz="1500" b="1" dirty="0"/>
                        <a:t>Sa7i Social Media Reach</a:t>
                      </a:r>
                      <a:r>
                        <a:rPr lang="en-US" sz="1500" b="1" dirty="0"/>
                        <a:t> (5.4M)</a:t>
                      </a:r>
                      <a:endParaRPr sz="1500" b="1" dirty="0"/>
                    </a:p>
                  </a:txBody>
                  <a:tcPr marL="0" marR="0" marT="0" marB="0" anchor="ctr" horzOverflow="overflow">
                    <a:lnL w="12700">
                      <a:solidFill>
                        <a:srgbClr val="535353"/>
                      </a:solidFill>
                      <a:miter lim="400000"/>
                    </a:lnL>
                    <a:lnR w="12700" cap="flat" cmpd="sng" algn="ctr">
                      <a:solidFill>
                        <a:srgbClr val="535353"/>
                      </a:solidFill>
                      <a:prstDash val="solid"/>
                      <a:miter lim="400000"/>
                      <a:headEnd type="none" w="med" len="med"/>
                      <a:tailEnd type="none" w="med" len="med"/>
                    </a:lnR>
                    <a:lnT w="12700" cap="flat" cmpd="sng" algn="ctr">
                      <a:solidFill>
                        <a:srgbClr val="535353"/>
                      </a:solidFill>
                      <a:prstDash val="solid"/>
                      <a:miter lim="400000"/>
                      <a:headEnd type="none" w="med" len="med"/>
                      <a:tailEnd type="none" w="med" len="med"/>
                    </a:lnT>
                    <a:lnB w="12700" cap="flat" cmpd="sng" algn="ctr">
                      <a:solidFill>
                        <a:srgbClr val="535353"/>
                      </a:solidFill>
                      <a:prstDash val="solid"/>
                      <a:miter lim="400000"/>
                      <a:headEnd type="none" w="med" len="med"/>
                      <a:tailEnd type="none" w="med" len="med"/>
                    </a:lnB>
                    <a:noFill/>
                  </a:tcPr>
                </a:tc>
                <a:tc vMerge="1">
                  <a:txBody>
                    <a:bodyPr/>
                    <a:lstStyle/>
                    <a:p>
                      <a:endParaRPr lang="en-US"/>
                    </a:p>
                  </a:txBody>
                  <a:tcPr>
                    <a:lnL w="12700" cap="flat" cmpd="sng" algn="ctr">
                      <a:solidFill>
                        <a:srgbClr val="535353"/>
                      </a:solidFill>
                      <a:prstDash val="solid"/>
                      <a:miter lim="400000"/>
                      <a:headEnd type="none" w="med" len="med"/>
                      <a:tailEnd type="none" w="med" len="med"/>
                    </a:lnL>
                    <a:lnT w="12700" cap="flat" cmpd="sng" algn="ctr">
                      <a:solidFill>
                        <a:srgbClr val="535353"/>
                      </a:solidFill>
                      <a:prstDash val="solid"/>
                      <a:miter lim="400000"/>
                      <a:headEnd type="none" w="med" len="med"/>
                      <a:tailEnd type="none" w="med" len="med"/>
                    </a:lnT>
                  </a:tcP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670985B4-A133-4F5E-9EBD-F7DB11C64D3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07256" y="6246246"/>
            <a:ext cx="954230" cy="676849"/>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4539</TotalTime>
  <Words>798</Words>
  <Application>Microsoft Office PowerPoint</Application>
  <PresentationFormat>Widescreen</PresentationFormat>
  <Paragraphs>188</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Gill Sans</vt:lpstr>
      <vt:lpstr>Helvetica</vt:lpstr>
      <vt:lpstr>Helvetica Neue</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FAMS-2</dc:creator>
  <cp:lastModifiedBy>Saudi Sign Media</cp:lastModifiedBy>
  <cp:revision>39</cp:revision>
  <dcterms:created xsi:type="dcterms:W3CDTF">2020-01-15T16:03:20Z</dcterms:created>
  <dcterms:modified xsi:type="dcterms:W3CDTF">2020-11-18T12:47:15Z</dcterms:modified>
</cp:coreProperties>
</file>